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5"/>
  </p:notesMasterIdLst>
  <p:sldIdLst>
    <p:sldId id="258" r:id="rId5"/>
    <p:sldId id="263" r:id="rId6"/>
    <p:sldId id="259" r:id="rId7"/>
    <p:sldId id="265" r:id="rId8"/>
    <p:sldId id="266" r:id="rId9"/>
    <p:sldId id="267" r:id="rId10"/>
    <p:sldId id="268" r:id="rId11"/>
    <p:sldId id="347" r:id="rId12"/>
    <p:sldId id="352" r:id="rId13"/>
    <p:sldId id="359" r:id="rId14"/>
    <p:sldId id="361" r:id="rId15"/>
    <p:sldId id="353" r:id="rId16"/>
    <p:sldId id="350" r:id="rId17"/>
    <p:sldId id="358" r:id="rId18"/>
    <p:sldId id="362" r:id="rId19"/>
    <p:sldId id="364" r:id="rId20"/>
    <p:sldId id="366" r:id="rId21"/>
    <p:sldId id="365" r:id="rId22"/>
    <p:sldId id="360" r:id="rId23"/>
    <p:sldId id="261" r:id="rId24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8"/>
    <p:restoredTop sz="96327"/>
  </p:normalViewPr>
  <p:slideViewPr>
    <p:cSldViewPr snapToGrid="0" snapToObjects="1">
      <p:cViewPr varScale="1">
        <p:scale>
          <a:sx n="55" d="100"/>
          <a:sy n="55" d="100"/>
        </p:scale>
        <p:origin x="12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png>
</file>

<file path=ppt/media/image2.sv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C7158-3EDA-D449-8D0F-DA0A67645948}" type="datetimeFigureOut">
              <a:rPr lang="en-US" smtClean="0"/>
              <a:t>10/25/22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28C9E-AFDC-3345-9ED4-F0F60104F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C1ED45-D031-B94A-BAB1-482F24228794}"/>
              </a:ext>
            </a:extLst>
          </p:cNvPr>
          <p:cNvSpPr>
            <a:spLocks noChangeAspect="1"/>
          </p:cNvSpPr>
          <p:nvPr userDrawn="1"/>
        </p:nvSpPr>
        <p:spPr>
          <a:xfrm>
            <a:off x="16183637" y="9013230"/>
            <a:ext cx="3257669" cy="3257669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B531EC2-BD07-9544-89FF-31AE4C23EC5E}"/>
              </a:ext>
            </a:extLst>
          </p:cNvPr>
          <p:cNvSpPr>
            <a:spLocks noChangeAspect="1"/>
          </p:cNvSpPr>
          <p:nvPr userDrawn="1"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B1EF47-5F45-A042-A683-AA31B481CD13}"/>
              </a:ext>
            </a:extLst>
          </p:cNvPr>
          <p:cNvSpPr>
            <a:spLocks noChangeAspect="1"/>
          </p:cNvSpPr>
          <p:nvPr userDrawn="1"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E4030-1079-0643-B091-D5D05B6A1734}"/>
              </a:ext>
            </a:extLst>
          </p:cNvPr>
          <p:cNvSpPr>
            <a:spLocks noChangeAspect="1"/>
          </p:cNvSpPr>
          <p:nvPr userDrawn="1"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522722A-C71E-C24E-832F-3645EE12FC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906822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4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CEF126B-F56C-6046-9078-242D284DDA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78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0" name="Freeform 19">
            <a:extLst>
              <a:ext uri="{FF2B5EF4-FFF2-40B4-BE49-F238E27FC236}">
                <a16:creationId xmlns:a16="http://schemas.microsoft.com/office/drawing/2014/main" id="{67DCEFF5-0D7E-ED41-AB7F-7D0FBD83F9E6}"/>
              </a:ext>
            </a:extLst>
          </p:cNvPr>
          <p:cNvSpPr/>
          <p:nvPr userDrawn="1"/>
        </p:nvSpPr>
        <p:spPr>
          <a:xfrm>
            <a:off x="861219" y="3595738"/>
            <a:ext cx="25129909" cy="8531688"/>
          </a:xfrm>
          <a:custGeom>
            <a:avLst/>
            <a:gdLst>
              <a:gd name="connsiteX0" fmla="*/ 570174 w 25129909"/>
              <a:gd name="connsiteY0" fmla="*/ 0 h 8531688"/>
              <a:gd name="connsiteX1" fmla="*/ 15632987 w 25129909"/>
              <a:gd name="connsiteY1" fmla="*/ 0 h 8531688"/>
              <a:gd name="connsiteX2" fmla="*/ 15628709 w 25129909"/>
              <a:gd name="connsiteY2" fmla="*/ 84726 h 8531688"/>
              <a:gd name="connsiteX3" fmla="*/ 18958023 w 25129909"/>
              <a:gd name="connsiteY3" fmla="*/ 3414040 h 8531688"/>
              <a:gd name="connsiteX4" fmla="*/ 22287337 w 25129909"/>
              <a:gd name="connsiteY4" fmla="*/ 84726 h 8531688"/>
              <a:gd name="connsiteX5" fmla="*/ 22283059 w 25129909"/>
              <a:gd name="connsiteY5" fmla="*/ 0 h 8531688"/>
              <a:gd name="connsiteX6" fmla="*/ 24559737 w 25129909"/>
              <a:gd name="connsiteY6" fmla="*/ 0 h 8531688"/>
              <a:gd name="connsiteX7" fmla="*/ 25129909 w 25129909"/>
              <a:gd name="connsiteY7" fmla="*/ 570173 h 8531688"/>
              <a:gd name="connsiteX8" fmla="*/ 25129909 w 25129909"/>
              <a:gd name="connsiteY8" fmla="*/ 7961515 h 8531688"/>
              <a:gd name="connsiteX9" fmla="*/ 24559737 w 25129909"/>
              <a:gd name="connsiteY9" fmla="*/ 8531688 h 8531688"/>
              <a:gd name="connsiteX10" fmla="*/ 570174 w 25129909"/>
              <a:gd name="connsiteY10" fmla="*/ 8531688 h 8531688"/>
              <a:gd name="connsiteX11" fmla="*/ 0 w 25129909"/>
              <a:gd name="connsiteY11" fmla="*/ 7961515 h 8531688"/>
              <a:gd name="connsiteX12" fmla="*/ 0 w 25129909"/>
              <a:gd name="connsiteY12" fmla="*/ 570173 h 8531688"/>
              <a:gd name="connsiteX13" fmla="*/ 570174 w 25129909"/>
              <a:gd name="connsiteY13" fmla="*/ 0 h 8531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129909" h="8531688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9E0E56EE-00B1-6C4C-9C45-C68FA4C4DCA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913387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6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914314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0CA752F-4157-1F49-9BD9-6341ACA14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962299F1-A818-E549-B104-1D7345A9E9C5}"/>
              </a:ext>
            </a:extLst>
          </p:cNvPr>
          <p:cNvSpPr/>
          <p:nvPr userDrawn="1"/>
        </p:nvSpPr>
        <p:spPr>
          <a:xfrm>
            <a:off x="50103" y="564204"/>
            <a:ext cx="24387176" cy="5466945"/>
          </a:xfrm>
          <a:custGeom>
            <a:avLst/>
            <a:gdLst>
              <a:gd name="connsiteX0" fmla="*/ 0 w 24387176"/>
              <a:gd name="connsiteY0" fmla="*/ 0 h 5466945"/>
              <a:gd name="connsiteX1" fmla="*/ 21570558 w 24387176"/>
              <a:gd name="connsiteY1" fmla="*/ 0 h 5466945"/>
              <a:gd name="connsiteX2" fmla="*/ 21515138 w 24387176"/>
              <a:gd name="connsiteY2" fmla="*/ 41442 h 5466945"/>
              <a:gd name="connsiteX3" fmla="*/ 20831244 w 24387176"/>
              <a:gd name="connsiteY3" fmla="*/ 1491610 h 5466945"/>
              <a:gd name="connsiteX4" fmla="*/ 22710556 w 24387176"/>
              <a:gd name="connsiteY4" fmla="*/ 3370921 h 5466945"/>
              <a:gd name="connsiteX5" fmla="*/ 24363046 w 24387176"/>
              <a:gd name="connsiteY5" fmla="*/ 2387401 h 5466945"/>
              <a:gd name="connsiteX6" fmla="*/ 24387176 w 24387176"/>
              <a:gd name="connsiteY6" fmla="*/ 2337309 h 5466945"/>
              <a:gd name="connsiteX7" fmla="*/ 24387176 w 24387176"/>
              <a:gd name="connsiteY7" fmla="*/ 5466945 h 5466945"/>
              <a:gd name="connsiteX8" fmla="*/ 0 w 24387176"/>
              <a:gd name="connsiteY8" fmla="*/ 5466945 h 546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7176" h="5466945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869389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23FA03B-5C37-DA48-8571-A149C824F6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0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39368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0BE23F3-E5CF-084E-8ACD-443D91AE88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4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1FDB6C-806C-4135-BCBC-52AC466F48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464500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8A2998F-5049-1746-BAE0-89403B9259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261275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372E2AF-0D5A-1246-B93A-D8631C6A62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19052825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1E68B05-1CE0-3A43-9D27-682D924BE4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093324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0CA894B-6867-8D4E-B48A-8A4A1815F6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rgbClr val="005A8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5A83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41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8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mailto:proessler@wm.edu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mailto:proessler@wm.edu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4BDB1B-C0B9-4A3D-862F-7246D260B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4343" y="3683795"/>
            <a:ext cx="15704829" cy="4519609"/>
          </a:xfrm>
        </p:spPr>
        <p:txBody>
          <a:bodyPr>
            <a:noAutofit/>
          </a:bodyPr>
          <a:lstStyle/>
          <a:p>
            <a:r>
              <a:rPr lang="en-US" sz="8000" b="0" i="0" u="sng" dirty="0">
                <a:effectLst/>
                <a:latin typeface="Avenir Next" panose="020B0503020202020204" pitchFamily="34" charset="0"/>
              </a:rPr>
              <a:t>What is an Inclusive Instant Payment System? And how do we measure its impact?</a:t>
            </a:r>
            <a:endParaRPr lang="en-US" sz="8000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3F41FD9-E1B0-466E-B999-20F4C1B1DA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1835" y="8374916"/>
            <a:ext cx="12959268" cy="2310326"/>
          </a:xfrm>
        </p:spPr>
        <p:txBody>
          <a:bodyPr>
            <a:noAutofit/>
          </a:bodyPr>
          <a:lstStyle/>
          <a:p>
            <a:r>
              <a:rPr lang="en-US" sz="3600" dirty="0"/>
              <a:t>Phil Roessler</a:t>
            </a:r>
          </a:p>
          <a:p>
            <a:r>
              <a:rPr lang="en-US" sz="3600" dirty="0"/>
              <a:t>Associate Professor</a:t>
            </a:r>
          </a:p>
          <a:p>
            <a:r>
              <a:rPr lang="en-US" sz="3600" dirty="0"/>
              <a:t>Co-Director, Digital Inclusion and Governance Lab (</a:t>
            </a:r>
            <a:r>
              <a:rPr lang="en-US" sz="3600" dirty="0" err="1"/>
              <a:t>DIGLab</a:t>
            </a:r>
            <a:r>
              <a:rPr lang="en-US" sz="3600" dirty="0"/>
              <a:t>)</a:t>
            </a:r>
          </a:p>
          <a:p>
            <a:r>
              <a:rPr lang="en-US" sz="3600" dirty="0"/>
              <a:t>William &amp; Mary</a:t>
            </a:r>
          </a:p>
          <a:p>
            <a:r>
              <a:rPr lang="en-US" sz="36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proessler@wm.edu</a:t>
            </a:r>
            <a:r>
              <a:rPr lang="en-US" sz="36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304FD-7CAF-4D06-B5AC-16FD1757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2" name="Picture 2" descr="Home">
            <a:extLst>
              <a:ext uri="{FF2B5EF4-FFF2-40B4-BE49-F238E27FC236}">
                <a16:creationId xmlns:a16="http://schemas.microsoft.com/office/drawing/2014/main" id="{F21EA73A-CE26-DC50-E25B-79B226340C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4955" y="8374916"/>
            <a:ext cx="5614386" cy="318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150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/>
          </a:bodyPr>
          <a:lstStyle/>
          <a:p>
            <a:r>
              <a:rPr lang="en-US" sz="6000" dirty="0"/>
              <a:t>Our research program aims to quantify the impacts of IPS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2088641" y="3368257"/>
            <a:ext cx="18098497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Big question! How deploying new open-loop financial systems with near-instant interoperable payments functionality might transform emerging economies.</a:t>
            </a: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 System-level change is dynamic and complex with many interconnected and moving parts.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But we can’t learn if we don’t measure system-level effects. </a:t>
            </a:r>
            <a:r>
              <a:rPr lang="en-US" sz="4200" dirty="0">
                <a:solidFill>
                  <a:srgbClr val="FF0000"/>
                </a:solidFill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Need better and more granular data.</a:t>
            </a:r>
          </a:p>
          <a:p>
            <a:pPr marL="342900" lvl="1" indent="0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None/>
            </a:pPr>
            <a:endParaRPr lang="en-US" sz="36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9937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/>
          </a:bodyPr>
          <a:lstStyle/>
          <a:p>
            <a:r>
              <a:rPr lang="en-US" sz="6000" dirty="0"/>
              <a:t>Our research program aims to quantify the impacts of IPS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2088641" y="3368257"/>
            <a:ext cx="18098497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Big question! How deploying new open-loop financial systems with near-instant interoperable payments functionality might transform emerging economies.</a:t>
            </a: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 System-level change is dynamic and complex with many interconnected and moving parts.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But we can’t learn if we don’t measure system-level effects. </a:t>
            </a:r>
            <a:r>
              <a:rPr lang="en-US" sz="4200" dirty="0">
                <a:solidFill>
                  <a:srgbClr val="FF0000"/>
                </a:solidFill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Need better and more granular data.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</a:t>
            </a:r>
            <a:r>
              <a:rPr lang="en-US" sz="36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Number and type of FSPs integrated in switch—and systematic assessment of who is included and excluded 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6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Number of on-net and off-net transactions with geocoded information on type of sending and receiving FSP to better understand patterns of use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6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Even better would be to study this </a:t>
            </a:r>
            <a:r>
              <a:rPr lang="en-US" sz="3600" b="1" dirty="0">
                <a:solidFill>
                  <a:srgbClr val="FF0000"/>
                </a:solidFill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before</a:t>
            </a:r>
            <a:r>
              <a:rPr lang="en-US" sz="36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and </a:t>
            </a:r>
            <a:r>
              <a:rPr lang="en-US" sz="3600" b="1" dirty="0">
                <a:solidFill>
                  <a:srgbClr val="FF0000"/>
                </a:solidFill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after</a:t>
            </a:r>
            <a:r>
              <a:rPr lang="en-US" sz="36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launch of switch to measure the degree to which IPS is facilitating open loop and national economic integration</a:t>
            </a:r>
          </a:p>
        </p:txBody>
      </p:sp>
    </p:spTree>
    <p:extLst>
      <p:ext uri="{BB962C8B-B14F-4D97-AF65-F5344CB8AC3E}">
        <p14:creationId xmlns:p14="http://schemas.microsoft.com/office/powerpoint/2010/main" val="2393291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/>
          </a:bodyPr>
          <a:lstStyle/>
          <a:p>
            <a:r>
              <a:rPr lang="en-US" sz="6000" dirty="0"/>
              <a:t>Our research program aims to quantify the impacts of IPS—Theory of Change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2088641" y="3368257"/>
            <a:ext cx="18098497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System-level data helps monitor important trends in financial integration but to measure impact—such as welfare effects—we need to go deeper.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To make tractable, we divide system into four constituent actors: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900" dirty="0">
                <a:solidFill>
                  <a:srgbClr val="FF0000"/>
                </a:solidFill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Financial service providers (FSPs) </a:t>
            </a: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– institutions that manage money and  		  offer financial services, such as savings accounts, credit, and payments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900" dirty="0">
                <a:solidFill>
                  <a:srgbClr val="FF0000"/>
                </a:solidFill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Merchants</a:t>
            </a: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– individuals or businesses who buy and sell goods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900" dirty="0">
                <a:solidFill>
                  <a:srgbClr val="FF0000"/>
                </a:solidFill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Households/consumers </a:t>
            </a: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– individuals who purchase goods and end-users of financial services</a:t>
            </a:r>
            <a:endParaRPr lang="en-US" sz="42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3900" dirty="0">
                <a:solidFill>
                  <a:srgbClr val="FF0000"/>
                </a:solidFill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Government</a:t>
            </a: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– centralized authority that enforces property rights and regulates economy to increase social welfare 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endParaRPr lang="en-US" sz="42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8113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CFF7491-E800-119E-F49B-2AD3EC93D94B}"/>
              </a:ext>
            </a:extLst>
          </p:cNvPr>
          <p:cNvSpPr/>
          <p:nvPr/>
        </p:nvSpPr>
        <p:spPr>
          <a:xfrm>
            <a:off x="16396258" y="1924056"/>
            <a:ext cx="7610019" cy="9059536"/>
          </a:xfrm>
          <a:prstGeom prst="roundRect">
            <a:avLst/>
          </a:prstGeom>
          <a:solidFill>
            <a:srgbClr val="81B53C"/>
          </a:solidFill>
          <a:ln>
            <a:solidFill>
              <a:srgbClr val="81B53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609608" lvl="1" indent="-609608">
              <a:spcAft>
                <a:spcPts val="320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P2P use case: off-net transfer capabilities negate need for multi-homing; alias-based payments increase speed of transactions </a:t>
            </a:r>
          </a:p>
          <a:p>
            <a:pPr marL="609608" indent="-609608">
              <a:spcAft>
                <a:spcPts val="3200"/>
              </a:spcAft>
              <a:buClr>
                <a:schemeClr val="bg1"/>
              </a:buClr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P2M, M2P or M2M: merchants can transact with consumers irrespective of FSP networks; supports QR code payments</a:t>
            </a:r>
          </a:p>
          <a:p>
            <a:pPr marL="609608" indent="-609608">
              <a:buClr>
                <a:schemeClr val="bg1"/>
              </a:buClr>
              <a:buFont typeface="+mj-lt"/>
              <a:buAutoNum type="arabicPeriod"/>
            </a:pPr>
            <a:r>
              <a:rPr lang="en-US" sz="32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G2P, P2G: and M2G:  facilitates government disbursements across the universe of unique FSPs in economy; facilitates household and merchant payments to government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7E68C5-1100-48C0-8F74-31C32240E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271" y="0"/>
            <a:ext cx="23565005" cy="1924053"/>
          </a:xfrm>
        </p:spPr>
        <p:txBody>
          <a:bodyPr>
            <a:noAutofit/>
          </a:bodyPr>
          <a:lstStyle/>
          <a:p>
            <a:r>
              <a:rPr lang="en-AU" sz="5333" dirty="0">
                <a:solidFill>
                  <a:srgbClr val="81B53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Interoperable Payments Systems: Four Phases of Implementation</a:t>
            </a:r>
            <a:endParaRPr lang="en-US" sz="5333" dirty="0">
              <a:solidFill>
                <a:srgbClr val="81B53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498FC77-A8F4-5FE4-B9BD-6D5E997025A9}"/>
              </a:ext>
            </a:extLst>
          </p:cNvPr>
          <p:cNvGrpSpPr/>
          <p:nvPr/>
        </p:nvGrpSpPr>
        <p:grpSpPr>
          <a:xfrm>
            <a:off x="720879" y="1924055"/>
            <a:ext cx="15320392" cy="11017875"/>
            <a:chOff x="269734" y="721520"/>
            <a:chExt cx="5745147" cy="3476384"/>
          </a:xfrm>
          <a:solidFill>
            <a:schemeClr val="bg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18F15D1-9CA1-D183-FD2F-51433C2493F8}"/>
                </a:ext>
              </a:extLst>
            </p:cNvPr>
            <p:cNvSpPr/>
            <p:nvPr/>
          </p:nvSpPr>
          <p:spPr>
            <a:xfrm>
              <a:off x="269734" y="721520"/>
              <a:ext cx="4876800" cy="589962"/>
            </a:xfrm>
            <a:custGeom>
              <a:avLst/>
              <a:gdLst>
                <a:gd name="connsiteX0" fmla="*/ 0 w 4876800"/>
                <a:gd name="connsiteY0" fmla="*/ 90763 h 907633"/>
                <a:gd name="connsiteX1" fmla="*/ 90763 w 4876800"/>
                <a:gd name="connsiteY1" fmla="*/ 0 h 907633"/>
                <a:gd name="connsiteX2" fmla="*/ 4786037 w 4876800"/>
                <a:gd name="connsiteY2" fmla="*/ 0 h 907633"/>
                <a:gd name="connsiteX3" fmla="*/ 4876800 w 4876800"/>
                <a:gd name="connsiteY3" fmla="*/ 90763 h 907633"/>
                <a:gd name="connsiteX4" fmla="*/ 4876800 w 4876800"/>
                <a:gd name="connsiteY4" fmla="*/ 816870 h 907633"/>
                <a:gd name="connsiteX5" fmla="*/ 4786037 w 4876800"/>
                <a:gd name="connsiteY5" fmla="*/ 907633 h 907633"/>
                <a:gd name="connsiteX6" fmla="*/ 90763 w 4876800"/>
                <a:gd name="connsiteY6" fmla="*/ 907633 h 907633"/>
                <a:gd name="connsiteX7" fmla="*/ 0 w 4876800"/>
                <a:gd name="connsiteY7" fmla="*/ 816870 h 907633"/>
                <a:gd name="connsiteX8" fmla="*/ 0 w 4876800"/>
                <a:gd name="connsiteY8" fmla="*/ 90763 h 90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76800" h="907633">
                  <a:moveTo>
                    <a:pt x="0" y="90763"/>
                  </a:moveTo>
                  <a:cubicBezTo>
                    <a:pt x="0" y="40636"/>
                    <a:pt x="40636" y="0"/>
                    <a:pt x="90763" y="0"/>
                  </a:cubicBezTo>
                  <a:lnTo>
                    <a:pt x="4786037" y="0"/>
                  </a:lnTo>
                  <a:cubicBezTo>
                    <a:pt x="4836164" y="0"/>
                    <a:pt x="4876800" y="40636"/>
                    <a:pt x="4876800" y="90763"/>
                  </a:cubicBezTo>
                  <a:lnTo>
                    <a:pt x="4876800" y="816870"/>
                  </a:lnTo>
                  <a:cubicBezTo>
                    <a:pt x="4876800" y="866997"/>
                    <a:pt x="4836164" y="907633"/>
                    <a:pt x="4786037" y="907633"/>
                  </a:cubicBezTo>
                  <a:lnTo>
                    <a:pt x="90763" y="907633"/>
                  </a:lnTo>
                  <a:cubicBezTo>
                    <a:pt x="40636" y="907633"/>
                    <a:pt x="0" y="866997"/>
                    <a:pt x="0" y="816870"/>
                  </a:cubicBezTo>
                  <a:lnTo>
                    <a:pt x="0" y="90763"/>
                  </a:lnTo>
                  <a:close/>
                </a:path>
              </a:pathLst>
            </a:custGeom>
            <a:grpFill/>
            <a:ln>
              <a:solidFill>
                <a:srgbClr val="81B53C"/>
              </a:solidFill>
              <a:prstDash val="dash"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651" tIns="182651" rIns="2857147" bIns="182651" numCol="1" spcCol="1270" anchor="ctr" anchorCtr="0">
              <a:noAutofit/>
            </a:bodyPr>
            <a:lstStyle/>
            <a:p>
              <a:pPr defTabSz="13038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800" b="1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Onboarding</a:t>
              </a:r>
              <a:r>
                <a:rPr lang="en-US" sz="3200" b="1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—</a:t>
              </a:r>
              <a:r>
                <a:rPr lang="en-US" sz="320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backend integration to the switch by FSPs.</a:t>
              </a: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A3CF8BA-0B06-E005-2070-2F3691D13B70}"/>
                </a:ext>
              </a:extLst>
            </p:cNvPr>
            <p:cNvSpPr/>
            <p:nvPr/>
          </p:nvSpPr>
          <p:spPr>
            <a:xfrm>
              <a:off x="449295" y="1469787"/>
              <a:ext cx="4876800" cy="661241"/>
            </a:xfrm>
            <a:custGeom>
              <a:avLst/>
              <a:gdLst>
                <a:gd name="connsiteX0" fmla="*/ 0 w 4876800"/>
                <a:gd name="connsiteY0" fmla="*/ 90763 h 907633"/>
                <a:gd name="connsiteX1" fmla="*/ 90763 w 4876800"/>
                <a:gd name="connsiteY1" fmla="*/ 0 h 907633"/>
                <a:gd name="connsiteX2" fmla="*/ 4786037 w 4876800"/>
                <a:gd name="connsiteY2" fmla="*/ 0 h 907633"/>
                <a:gd name="connsiteX3" fmla="*/ 4876800 w 4876800"/>
                <a:gd name="connsiteY3" fmla="*/ 90763 h 907633"/>
                <a:gd name="connsiteX4" fmla="*/ 4876800 w 4876800"/>
                <a:gd name="connsiteY4" fmla="*/ 816870 h 907633"/>
                <a:gd name="connsiteX5" fmla="*/ 4786037 w 4876800"/>
                <a:gd name="connsiteY5" fmla="*/ 907633 h 907633"/>
                <a:gd name="connsiteX6" fmla="*/ 90763 w 4876800"/>
                <a:gd name="connsiteY6" fmla="*/ 907633 h 907633"/>
                <a:gd name="connsiteX7" fmla="*/ 0 w 4876800"/>
                <a:gd name="connsiteY7" fmla="*/ 816870 h 907633"/>
                <a:gd name="connsiteX8" fmla="*/ 0 w 4876800"/>
                <a:gd name="connsiteY8" fmla="*/ 90763 h 90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76800" h="907633">
                  <a:moveTo>
                    <a:pt x="0" y="90763"/>
                  </a:moveTo>
                  <a:cubicBezTo>
                    <a:pt x="0" y="40636"/>
                    <a:pt x="40636" y="0"/>
                    <a:pt x="90763" y="0"/>
                  </a:cubicBezTo>
                  <a:lnTo>
                    <a:pt x="4786037" y="0"/>
                  </a:lnTo>
                  <a:cubicBezTo>
                    <a:pt x="4836164" y="0"/>
                    <a:pt x="4876800" y="40636"/>
                    <a:pt x="4876800" y="90763"/>
                  </a:cubicBezTo>
                  <a:lnTo>
                    <a:pt x="4876800" y="816870"/>
                  </a:lnTo>
                  <a:cubicBezTo>
                    <a:pt x="4876800" y="866997"/>
                    <a:pt x="4836164" y="907633"/>
                    <a:pt x="4786037" y="907633"/>
                  </a:cubicBezTo>
                  <a:lnTo>
                    <a:pt x="90763" y="907633"/>
                  </a:lnTo>
                  <a:cubicBezTo>
                    <a:pt x="40636" y="907633"/>
                    <a:pt x="0" y="866997"/>
                    <a:pt x="0" y="816870"/>
                  </a:cubicBezTo>
                  <a:lnTo>
                    <a:pt x="0" y="90763"/>
                  </a:lnTo>
                  <a:close/>
                </a:path>
              </a:pathLst>
            </a:custGeom>
            <a:grpFill/>
            <a:ln>
              <a:solidFill>
                <a:srgbClr val="81B53C"/>
              </a:solidFill>
              <a:prstDash val="dash"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651" tIns="182651" rIns="2845037" bIns="182651" numCol="1" spcCol="1270" anchor="ctr" anchorCtr="0">
              <a:noAutofit/>
            </a:bodyPr>
            <a:lstStyle/>
            <a:p>
              <a:pPr defTabSz="13038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800" b="1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User integration and adoption: </a:t>
              </a:r>
              <a:r>
                <a:rPr lang="en-US" sz="320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—consumers, merchants and government start to use switch to transact across FSP networks. Impacts structured by use case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250E710B-60DE-3AF7-365D-FF04B54B9691}"/>
                </a:ext>
              </a:extLst>
            </p:cNvPr>
            <p:cNvSpPr/>
            <p:nvPr/>
          </p:nvSpPr>
          <p:spPr>
            <a:xfrm>
              <a:off x="744276" y="2269760"/>
              <a:ext cx="4876800" cy="907633"/>
            </a:xfrm>
            <a:custGeom>
              <a:avLst/>
              <a:gdLst>
                <a:gd name="connsiteX0" fmla="*/ 0 w 4876800"/>
                <a:gd name="connsiteY0" fmla="*/ 90763 h 907633"/>
                <a:gd name="connsiteX1" fmla="*/ 90763 w 4876800"/>
                <a:gd name="connsiteY1" fmla="*/ 0 h 907633"/>
                <a:gd name="connsiteX2" fmla="*/ 4786037 w 4876800"/>
                <a:gd name="connsiteY2" fmla="*/ 0 h 907633"/>
                <a:gd name="connsiteX3" fmla="*/ 4876800 w 4876800"/>
                <a:gd name="connsiteY3" fmla="*/ 90763 h 907633"/>
                <a:gd name="connsiteX4" fmla="*/ 4876800 w 4876800"/>
                <a:gd name="connsiteY4" fmla="*/ 816870 h 907633"/>
                <a:gd name="connsiteX5" fmla="*/ 4786037 w 4876800"/>
                <a:gd name="connsiteY5" fmla="*/ 907633 h 907633"/>
                <a:gd name="connsiteX6" fmla="*/ 90763 w 4876800"/>
                <a:gd name="connsiteY6" fmla="*/ 907633 h 907633"/>
                <a:gd name="connsiteX7" fmla="*/ 0 w 4876800"/>
                <a:gd name="connsiteY7" fmla="*/ 816870 h 907633"/>
                <a:gd name="connsiteX8" fmla="*/ 0 w 4876800"/>
                <a:gd name="connsiteY8" fmla="*/ 90763 h 90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76800" h="907633">
                  <a:moveTo>
                    <a:pt x="0" y="90763"/>
                  </a:moveTo>
                  <a:cubicBezTo>
                    <a:pt x="0" y="40636"/>
                    <a:pt x="40636" y="0"/>
                    <a:pt x="90763" y="0"/>
                  </a:cubicBezTo>
                  <a:lnTo>
                    <a:pt x="4786037" y="0"/>
                  </a:lnTo>
                  <a:cubicBezTo>
                    <a:pt x="4836164" y="0"/>
                    <a:pt x="4876800" y="40636"/>
                    <a:pt x="4876800" y="90763"/>
                  </a:cubicBezTo>
                  <a:lnTo>
                    <a:pt x="4876800" y="816870"/>
                  </a:lnTo>
                  <a:cubicBezTo>
                    <a:pt x="4876800" y="866997"/>
                    <a:pt x="4836164" y="907633"/>
                    <a:pt x="4786037" y="907633"/>
                  </a:cubicBezTo>
                  <a:lnTo>
                    <a:pt x="90763" y="907633"/>
                  </a:lnTo>
                  <a:cubicBezTo>
                    <a:pt x="40636" y="907633"/>
                    <a:pt x="0" y="866997"/>
                    <a:pt x="0" y="816870"/>
                  </a:cubicBezTo>
                  <a:lnTo>
                    <a:pt x="0" y="90763"/>
                  </a:lnTo>
                  <a:close/>
                </a:path>
              </a:pathLst>
            </a:custGeom>
            <a:grpFill/>
            <a:ln>
              <a:solidFill>
                <a:srgbClr val="81B53C"/>
              </a:solidFill>
              <a:prstDash val="dash"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651" tIns="182651" rIns="2828781" bIns="182651" numCol="1" spcCol="1270" anchor="ctr" anchorCtr="0">
              <a:noAutofit/>
            </a:bodyPr>
            <a:lstStyle/>
            <a:p>
              <a:pPr defTabSz="13038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800" b="1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Behavioral and organizational change</a:t>
              </a:r>
              <a:r>
                <a:rPr lang="en-US" sz="320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—switch from cash to digital payments; merchant formalization; governments and FSPs increase digital services and products; upstream digitization of supply chains and procurement.</a:t>
              </a: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F4C4670-2649-F02C-3D68-C652736420CB}"/>
                </a:ext>
              </a:extLst>
            </p:cNvPr>
            <p:cNvSpPr/>
            <p:nvPr/>
          </p:nvSpPr>
          <p:spPr>
            <a:xfrm>
              <a:off x="1000620" y="3290271"/>
              <a:ext cx="4876800" cy="907633"/>
            </a:xfrm>
            <a:custGeom>
              <a:avLst/>
              <a:gdLst>
                <a:gd name="connsiteX0" fmla="*/ 0 w 4876800"/>
                <a:gd name="connsiteY0" fmla="*/ 90763 h 907633"/>
                <a:gd name="connsiteX1" fmla="*/ 90763 w 4876800"/>
                <a:gd name="connsiteY1" fmla="*/ 0 h 907633"/>
                <a:gd name="connsiteX2" fmla="*/ 4786037 w 4876800"/>
                <a:gd name="connsiteY2" fmla="*/ 0 h 907633"/>
                <a:gd name="connsiteX3" fmla="*/ 4876800 w 4876800"/>
                <a:gd name="connsiteY3" fmla="*/ 90763 h 907633"/>
                <a:gd name="connsiteX4" fmla="*/ 4876800 w 4876800"/>
                <a:gd name="connsiteY4" fmla="*/ 816870 h 907633"/>
                <a:gd name="connsiteX5" fmla="*/ 4786037 w 4876800"/>
                <a:gd name="connsiteY5" fmla="*/ 907633 h 907633"/>
                <a:gd name="connsiteX6" fmla="*/ 90763 w 4876800"/>
                <a:gd name="connsiteY6" fmla="*/ 907633 h 907633"/>
                <a:gd name="connsiteX7" fmla="*/ 0 w 4876800"/>
                <a:gd name="connsiteY7" fmla="*/ 816870 h 907633"/>
                <a:gd name="connsiteX8" fmla="*/ 0 w 4876800"/>
                <a:gd name="connsiteY8" fmla="*/ 90763 h 90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76800" h="907633">
                  <a:moveTo>
                    <a:pt x="0" y="90763"/>
                  </a:moveTo>
                  <a:cubicBezTo>
                    <a:pt x="0" y="40636"/>
                    <a:pt x="40636" y="0"/>
                    <a:pt x="90763" y="0"/>
                  </a:cubicBezTo>
                  <a:lnTo>
                    <a:pt x="4786037" y="0"/>
                  </a:lnTo>
                  <a:cubicBezTo>
                    <a:pt x="4836164" y="0"/>
                    <a:pt x="4876800" y="40636"/>
                    <a:pt x="4876800" y="90763"/>
                  </a:cubicBezTo>
                  <a:lnTo>
                    <a:pt x="4876800" y="816870"/>
                  </a:lnTo>
                  <a:cubicBezTo>
                    <a:pt x="4876800" y="866997"/>
                    <a:pt x="4836164" y="907633"/>
                    <a:pt x="4786037" y="907633"/>
                  </a:cubicBezTo>
                  <a:lnTo>
                    <a:pt x="90763" y="907633"/>
                  </a:lnTo>
                  <a:cubicBezTo>
                    <a:pt x="40636" y="907633"/>
                    <a:pt x="0" y="866997"/>
                    <a:pt x="0" y="816870"/>
                  </a:cubicBezTo>
                  <a:lnTo>
                    <a:pt x="0" y="90763"/>
                  </a:lnTo>
                  <a:close/>
                </a:path>
              </a:pathLst>
            </a:custGeom>
            <a:grpFill/>
            <a:ln>
              <a:solidFill>
                <a:srgbClr val="81B53C"/>
              </a:solidFill>
              <a:prstDash val="dash"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651" tIns="182651" rIns="2845037" bIns="182651" numCol="1" spcCol="1270" anchor="ctr" anchorCtr="0">
              <a:noAutofit/>
            </a:bodyPr>
            <a:lstStyle/>
            <a:p>
              <a:pPr defTabSz="1303883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800" b="1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Dynamic market changes</a:t>
              </a:r>
              <a:r>
                <a:rPr lang="en-US" sz="3200" dirty="0">
                  <a:solidFill>
                    <a:schemeClr val="tx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—↑ competition reduces payment costs,  leads to innovation in products and services, new market entrants, and potential consolidation.</a:t>
              </a: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96369DA-5457-C869-123D-C1FAF959E3BF}"/>
                </a:ext>
              </a:extLst>
            </p:cNvPr>
            <p:cNvSpPr/>
            <p:nvPr/>
          </p:nvSpPr>
          <p:spPr>
            <a:xfrm>
              <a:off x="4556572" y="1148059"/>
              <a:ext cx="589962" cy="589962"/>
            </a:xfrm>
            <a:custGeom>
              <a:avLst/>
              <a:gdLst>
                <a:gd name="connsiteX0" fmla="*/ 0 w 589962"/>
                <a:gd name="connsiteY0" fmla="*/ 324479 h 589962"/>
                <a:gd name="connsiteX1" fmla="*/ 132741 w 589962"/>
                <a:gd name="connsiteY1" fmla="*/ 324479 h 589962"/>
                <a:gd name="connsiteX2" fmla="*/ 132741 w 589962"/>
                <a:gd name="connsiteY2" fmla="*/ 0 h 589962"/>
                <a:gd name="connsiteX3" fmla="*/ 457221 w 589962"/>
                <a:gd name="connsiteY3" fmla="*/ 0 h 589962"/>
                <a:gd name="connsiteX4" fmla="*/ 457221 w 589962"/>
                <a:gd name="connsiteY4" fmla="*/ 324479 h 589962"/>
                <a:gd name="connsiteX5" fmla="*/ 589962 w 589962"/>
                <a:gd name="connsiteY5" fmla="*/ 324479 h 589962"/>
                <a:gd name="connsiteX6" fmla="*/ 294981 w 589962"/>
                <a:gd name="connsiteY6" fmla="*/ 589962 h 589962"/>
                <a:gd name="connsiteX7" fmla="*/ 0 w 589962"/>
                <a:gd name="connsiteY7" fmla="*/ 324479 h 58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9962" h="589962">
                  <a:moveTo>
                    <a:pt x="0" y="324479"/>
                  </a:moveTo>
                  <a:lnTo>
                    <a:pt x="132741" y="324479"/>
                  </a:lnTo>
                  <a:lnTo>
                    <a:pt x="132741" y="0"/>
                  </a:lnTo>
                  <a:lnTo>
                    <a:pt x="457221" y="0"/>
                  </a:lnTo>
                  <a:lnTo>
                    <a:pt x="457221" y="324479"/>
                  </a:lnTo>
                  <a:lnTo>
                    <a:pt x="589962" y="324479"/>
                  </a:lnTo>
                  <a:lnTo>
                    <a:pt x="294981" y="589962"/>
                  </a:lnTo>
                  <a:lnTo>
                    <a:pt x="0" y="324479"/>
                  </a:lnTo>
                  <a:close/>
                </a:path>
              </a:pathLst>
            </a:custGeom>
            <a:grpFill/>
            <a:ln>
              <a:solidFill>
                <a:srgbClr val="81B53C"/>
              </a:solidFill>
              <a:prstDash val="dash"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48803" tIns="94827" rIns="448803" bIns="484203" numCol="1" spcCol="1270" anchor="ctr" anchorCtr="0">
              <a:noAutofit/>
            </a:bodyPr>
            <a:lstStyle/>
            <a:p>
              <a:pPr algn="ctr" defTabSz="331897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8533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ECF0053-90FC-67BF-7184-AFB2ED9FBA5E}"/>
                </a:ext>
              </a:extLst>
            </p:cNvPr>
            <p:cNvSpPr/>
            <p:nvPr/>
          </p:nvSpPr>
          <p:spPr>
            <a:xfrm>
              <a:off x="5031114" y="2015482"/>
              <a:ext cx="589962" cy="589962"/>
            </a:xfrm>
            <a:custGeom>
              <a:avLst/>
              <a:gdLst>
                <a:gd name="connsiteX0" fmla="*/ 0 w 589962"/>
                <a:gd name="connsiteY0" fmla="*/ 324479 h 589962"/>
                <a:gd name="connsiteX1" fmla="*/ 132741 w 589962"/>
                <a:gd name="connsiteY1" fmla="*/ 324479 h 589962"/>
                <a:gd name="connsiteX2" fmla="*/ 132741 w 589962"/>
                <a:gd name="connsiteY2" fmla="*/ 0 h 589962"/>
                <a:gd name="connsiteX3" fmla="*/ 457221 w 589962"/>
                <a:gd name="connsiteY3" fmla="*/ 0 h 589962"/>
                <a:gd name="connsiteX4" fmla="*/ 457221 w 589962"/>
                <a:gd name="connsiteY4" fmla="*/ 324479 h 589962"/>
                <a:gd name="connsiteX5" fmla="*/ 589962 w 589962"/>
                <a:gd name="connsiteY5" fmla="*/ 324479 h 589962"/>
                <a:gd name="connsiteX6" fmla="*/ 294981 w 589962"/>
                <a:gd name="connsiteY6" fmla="*/ 589962 h 589962"/>
                <a:gd name="connsiteX7" fmla="*/ 0 w 589962"/>
                <a:gd name="connsiteY7" fmla="*/ 324479 h 58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9962" h="589962">
                  <a:moveTo>
                    <a:pt x="0" y="324479"/>
                  </a:moveTo>
                  <a:lnTo>
                    <a:pt x="132741" y="324479"/>
                  </a:lnTo>
                  <a:lnTo>
                    <a:pt x="132741" y="0"/>
                  </a:lnTo>
                  <a:lnTo>
                    <a:pt x="457221" y="0"/>
                  </a:lnTo>
                  <a:lnTo>
                    <a:pt x="457221" y="324479"/>
                  </a:lnTo>
                  <a:lnTo>
                    <a:pt x="589962" y="324479"/>
                  </a:lnTo>
                  <a:lnTo>
                    <a:pt x="294981" y="589962"/>
                  </a:lnTo>
                  <a:lnTo>
                    <a:pt x="0" y="324479"/>
                  </a:lnTo>
                  <a:close/>
                </a:path>
              </a:pathLst>
            </a:custGeom>
            <a:grpFill/>
            <a:ln>
              <a:solidFill>
                <a:srgbClr val="81B53C"/>
              </a:solidFill>
              <a:prstDash val="dash"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48803" tIns="94827" rIns="448803" bIns="484203" numCol="1" spcCol="1270" anchor="ctr" anchorCtr="0">
              <a:noAutofit/>
            </a:bodyPr>
            <a:lstStyle/>
            <a:p>
              <a:pPr algn="ctr" defTabSz="331897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8533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3616F2D-A865-2CF6-8029-73FF31CDE29D}"/>
                </a:ext>
              </a:extLst>
            </p:cNvPr>
            <p:cNvSpPr/>
            <p:nvPr/>
          </p:nvSpPr>
          <p:spPr>
            <a:xfrm>
              <a:off x="5424919" y="3125285"/>
              <a:ext cx="589962" cy="589962"/>
            </a:xfrm>
            <a:custGeom>
              <a:avLst/>
              <a:gdLst>
                <a:gd name="connsiteX0" fmla="*/ 0 w 589962"/>
                <a:gd name="connsiteY0" fmla="*/ 324479 h 589962"/>
                <a:gd name="connsiteX1" fmla="*/ 132741 w 589962"/>
                <a:gd name="connsiteY1" fmla="*/ 324479 h 589962"/>
                <a:gd name="connsiteX2" fmla="*/ 132741 w 589962"/>
                <a:gd name="connsiteY2" fmla="*/ 0 h 589962"/>
                <a:gd name="connsiteX3" fmla="*/ 457221 w 589962"/>
                <a:gd name="connsiteY3" fmla="*/ 0 h 589962"/>
                <a:gd name="connsiteX4" fmla="*/ 457221 w 589962"/>
                <a:gd name="connsiteY4" fmla="*/ 324479 h 589962"/>
                <a:gd name="connsiteX5" fmla="*/ 589962 w 589962"/>
                <a:gd name="connsiteY5" fmla="*/ 324479 h 589962"/>
                <a:gd name="connsiteX6" fmla="*/ 294981 w 589962"/>
                <a:gd name="connsiteY6" fmla="*/ 589962 h 589962"/>
                <a:gd name="connsiteX7" fmla="*/ 0 w 589962"/>
                <a:gd name="connsiteY7" fmla="*/ 324479 h 589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9962" h="589962">
                  <a:moveTo>
                    <a:pt x="0" y="324479"/>
                  </a:moveTo>
                  <a:lnTo>
                    <a:pt x="132741" y="324479"/>
                  </a:lnTo>
                  <a:lnTo>
                    <a:pt x="132741" y="0"/>
                  </a:lnTo>
                  <a:lnTo>
                    <a:pt x="457221" y="0"/>
                  </a:lnTo>
                  <a:lnTo>
                    <a:pt x="457221" y="324479"/>
                  </a:lnTo>
                  <a:lnTo>
                    <a:pt x="589962" y="324479"/>
                  </a:lnTo>
                  <a:lnTo>
                    <a:pt x="294981" y="589962"/>
                  </a:lnTo>
                  <a:lnTo>
                    <a:pt x="0" y="324479"/>
                  </a:lnTo>
                  <a:close/>
                </a:path>
              </a:pathLst>
            </a:custGeom>
            <a:grpFill/>
            <a:ln>
              <a:solidFill>
                <a:srgbClr val="81B53C"/>
              </a:solidFill>
              <a:prstDash val="dash"/>
            </a:ln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448803" tIns="94827" rIns="448803" bIns="484203" numCol="1" spcCol="1270" anchor="ctr" anchorCtr="0">
              <a:noAutofit/>
            </a:bodyPr>
            <a:lstStyle/>
            <a:p>
              <a:pPr algn="ctr" defTabSz="3318975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8533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D686E6A-F7C6-DB95-ECE9-DFF76396D3C4}"/>
              </a:ext>
            </a:extLst>
          </p:cNvPr>
          <p:cNvSpPr/>
          <p:nvPr/>
        </p:nvSpPr>
        <p:spPr>
          <a:xfrm rot="16200000">
            <a:off x="14805079" y="3830947"/>
            <a:ext cx="912168" cy="2270187"/>
          </a:xfrm>
          <a:custGeom>
            <a:avLst/>
            <a:gdLst>
              <a:gd name="connsiteX0" fmla="*/ 0 w 589962"/>
              <a:gd name="connsiteY0" fmla="*/ 324479 h 589962"/>
              <a:gd name="connsiteX1" fmla="*/ 132741 w 589962"/>
              <a:gd name="connsiteY1" fmla="*/ 324479 h 589962"/>
              <a:gd name="connsiteX2" fmla="*/ 132741 w 589962"/>
              <a:gd name="connsiteY2" fmla="*/ 0 h 589962"/>
              <a:gd name="connsiteX3" fmla="*/ 457221 w 589962"/>
              <a:gd name="connsiteY3" fmla="*/ 0 h 589962"/>
              <a:gd name="connsiteX4" fmla="*/ 457221 w 589962"/>
              <a:gd name="connsiteY4" fmla="*/ 324479 h 589962"/>
              <a:gd name="connsiteX5" fmla="*/ 589962 w 589962"/>
              <a:gd name="connsiteY5" fmla="*/ 324479 h 589962"/>
              <a:gd name="connsiteX6" fmla="*/ 294981 w 589962"/>
              <a:gd name="connsiteY6" fmla="*/ 589962 h 589962"/>
              <a:gd name="connsiteX7" fmla="*/ 0 w 589962"/>
              <a:gd name="connsiteY7" fmla="*/ 324479 h 589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89962" h="589962">
                <a:moveTo>
                  <a:pt x="0" y="324479"/>
                </a:moveTo>
                <a:lnTo>
                  <a:pt x="132741" y="324479"/>
                </a:lnTo>
                <a:lnTo>
                  <a:pt x="132741" y="0"/>
                </a:lnTo>
                <a:lnTo>
                  <a:pt x="457221" y="0"/>
                </a:lnTo>
                <a:lnTo>
                  <a:pt x="457221" y="324479"/>
                </a:lnTo>
                <a:lnTo>
                  <a:pt x="589962" y="324479"/>
                </a:lnTo>
                <a:lnTo>
                  <a:pt x="294981" y="589962"/>
                </a:lnTo>
                <a:lnTo>
                  <a:pt x="0" y="324479"/>
                </a:lnTo>
                <a:close/>
              </a:path>
            </a:pathLst>
          </a:custGeom>
          <a:solidFill>
            <a:srgbClr val="E89423"/>
          </a:solidFill>
          <a:ln>
            <a:solidFill>
              <a:srgbClr val="E89423"/>
            </a:solidFill>
            <a:prstDash val="solid"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48803" tIns="94827" rIns="448803" bIns="484203" numCol="1" spcCol="1270" anchor="ctr" anchorCtr="0">
            <a:noAutofit/>
          </a:bodyPr>
          <a:lstStyle/>
          <a:p>
            <a:pPr algn="ctr" defTabSz="331897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8533">
              <a:solidFill>
                <a:schemeClr val="tx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DFD9E25-AE1E-3BCA-6112-1AB4516FE4CB}"/>
              </a:ext>
            </a:extLst>
          </p:cNvPr>
          <p:cNvCxnSpPr>
            <a:cxnSpLocks/>
          </p:cNvCxnSpPr>
          <p:nvPr/>
        </p:nvCxnSpPr>
        <p:spPr>
          <a:xfrm>
            <a:off x="3972682" y="1316304"/>
            <a:ext cx="1771616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CAF1AE-6CAD-0D97-3FDC-F8138C9A9436}"/>
              </a:ext>
            </a:extLst>
          </p:cNvPr>
          <p:cNvCxnSpPr>
            <a:cxnSpLocks/>
          </p:cNvCxnSpPr>
          <p:nvPr/>
        </p:nvCxnSpPr>
        <p:spPr>
          <a:xfrm>
            <a:off x="746376" y="1316304"/>
            <a:ext cx="1422720" cy="0"/>
          </a:xfrm>
          <a:prstGeom prst="line">
            <a:avLst/>
          </a:prstGeom>
          <a:ln w="28575">
            <a:solidFill>
              <a:srgbClr val="81B5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9647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Hypothesized Impacts of Interoperable Payment Systems: Reducing Coordination and Transaction Costs</a:t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2088642" y="3368257"/>
            <a:ext cx="14098710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Some of the biggest gains hypothesized to come from reducing coordination and transaction costs in making payments no matter FSP network 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  <a:sym typeface="Wingdings" pitchFamily="2" charset="2"/>
              </a:rPr>
              <a:t> accelerate movement away from cash in retail payments 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None/>
            </a:pP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Google Shape;350;p10">
            <a:extLst>
              <a:ext uri="{FF2B5EF4-FFF2-40B4-BE49-F238E27FC236}">
                <a16:creationId xmlns:a16="http://schemas.microsoft.com/office/drawing/2014/main" id="{4FDC522B-3916-FF03-B54B-EB110949E71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0926" b="14284"/>
          <a:stretch/>
        </p:blipFill>
        <p:spPr>
          <a:xfrm>
            <a:off x="16388744" y="4745173"/>
            <a:ext cx="6099392" cy="3471206"/>
          </a:xfrm>
          <a:prstGeom prst="rect">
            <a:avLst/>
          </a:prstGeom>
          <a:noFill/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" name="Google Shape;351;p10">
            <a:extLst>
              <a:ext uri="{FF2B5EF4-FFF2-40B4-BE49-F238E27FC236}">
                <a16:creationId xmlns:a16="http://schemas.microsoft.com/office/drawing/2014/main" id="{0CFCD97F-C7BE-3E30-249B-6D58278957DA}"/>
              </a:ext>
            </a:extLst>
          </p:cNvPr>
          <p:cNvSpPr/>
          <p:nvPr/>
        </p:nvSpPr>
        <p:spPr>
          <a:xfrm>
            <a:off x="16388744" y="3622351"/>
            <a:ext cx="6099392" cy="1072344"/>
          </a:xfrm>
          <a:prstGeom prst="rect">
            <a:avLst/>
          </a:prstGeom>
          <a:solidFill>
            <a:srgbClr val="81B53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 for customers depends on the number of merchants who accept digital payments </a:t>
            </a:r>
            <a:endParaRPr sz="2000" b="1" dirty="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Google Shape;352;p10">
            <a:extLst>
              <a:ext uri="{FF2B5EF4-FFF2-40B4-BE49-F238E27FC236}">
                <a16:creationId xmlns:a16="http://schemas.microsoft.com/office/drawing/2014/main" id="{11C20950-7F95-C6EE-6A66-9F866FC862D8}"/>
              </a:ext>
            </a:extLst>
          </p:cNvPr>
          <p:cNvSpPr/>
          <p:nvPr/>
        </p:nvSpPr>
        <p:spPr>
          <a:xfrm>
            <a:off x="16388744" y="8266856"/>
            <a:ext cx="6099392" cy="1050315"/>
          </a:xfrm>
          <a:prstGeom prst="rect">
            <a:avLst/>
          </a:prstGeom>
          <a:solidFill>
            <a:srgbClr val="81B53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 for merchants depends on the number of customers who use digital payments </a:t>
            </a:r>
            <a:endParaRPr sz="2000" b="1" dirty="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3664F22-BA38-1E6F-D7CA-0A21197A2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0154" y="6454449"/>
            <a:ext cx="9360767" cy="70205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436433-8020-C249-8CF3-8D91AB6807F0}"/>
              </a:ext>
            </a:extLst>
          </p:cNvPr>
          <p:cNvSpPr txBox="1"/>
          <p:nvPr/>
        </p:nvSpPr>
        <p:spPr>
          <a:xfrm>
            <a:off x="16439029" y="11063443"/>
            <a:ext cx="68228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Network effects work against uptake of digital payments!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0B7864-B7C9-8875-F6A8-BCB176C0C58E}"/>
              </a:ext>
            </a:extLst>
          </p:cNvPr>
          <p:cNvSpPr txBox="1"/>
          <p:nvPr/>
        </p:nvSpPr>
        <p:spPr>
          <a:xfrm>
            <a:off x="16646769" y="9612923"/>
            <a:ext cx="5735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Source: CGAP, “The Challenge of Two-Sided Markets in Merchant Payments”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207459-C7FB-12A9-4AA5-C9A059965AA8}"/>
              </a:ext>
            </a:extLst>
          </p:cNvPr>
          <p:cNvSpPr txBox="1"/>
          <p:nvPr/>
        </p:nvSpPr>
        <p:spPr>
          <a:xfrm>
            <a:off x="13036062" y="11063443"/>
            <a:ext cx="23446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/>
              <a:t>Jaquiline</a:t>
            </a:r>
            <a:r>
              <a:rPr lang="en-US" sz="3200" dirty="0"/>
              <a:t>, CRDB </a:t>
            </a:r>
          </a:p>
        </p:txBody>
      </p:sp>
    </p:spTree>
    <p:extLst>
      <p:ext uri="{BB962C8B-B14F-4D97-AF65-F5344CB8AC3E}">
        <p14:creationId xmlns:p14="http://schemas.microsoft.com/office/powerpoint/2010/main" val="1751033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Hypothesized Impacts of Interoperable Payment Systems: Reducing Coordination and Transaction Costs</a:t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2088642" y="3368257"/>
            <a:ext cx="14098710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Some of the biggest gains hypothesized to come from reducing coordination and transaction costs in making payments no matter FSP network 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  <a:sym typeface="Wingdings" pitchFamily="2" charset="2"/>
              </a:rPr>
              <a:t> accelerate movement away from cash in retail payments 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  <a:sym typeface="Wingdings" pitchFamily="2" charset="2"/>
              </a:rPr>
              <a:t> India’s UPI paradigmatic example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Since launch of UPI, digital merchant payments have skyrocketed from virtually 0 in 2016 to 6.56 billion transactions in August 2022 with 20% P2M.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2" name="Google Shape;350;p10">
            <a:extLst>
              <a:ext uri="{FF2B5EF4-FFF2-40B4-BE49-F238E27FC236}">
                <a16:creationId xmlns:a16="http://schemas.microsoft.com/office/drawing/2014/main" id="{4FDC522B-3916-FF03-B54B-EB110949E71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10926" b="14284"/>
          <a:stretch/>
        </p:blipFill>
        <p:spPr>
          <a:xfrm>
            <a:off x="16388744" y="4745173"/>
            <a:ext cx="6099392" cy="3471206"/>
          </a:xfrm>
          <a:prstGeom prst="rect">
            <a:avLst/>
          </a:prstGeom>
          <a:noFill/>
          <a:ln w="254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" name="Google Shape;351;p10">
            <a:extLst>
              <a:ext uri="{FF2B5EF4-FFF2-40B4-BE49-F238E27FC236}">
                <a16:creationId xmlns:a16="http://schemas.microsoft.com/office/drawing/2014/main" id="{0CFCD97F-C7BE-3E30-249B-6D58278957DA}"/>
              </a:ext>
            </a:extLst>
          </p:cNvPr>
          <p:cNvSpPr/>
          <p:nvPr/>
        </p:nvSpPr>
        <p:spPr>
          <a:xfrm>
            <a:off x="16388744" y="3622351"/>
            <a:ext cx="6099392" cy="1072344"/>
          </a:xfrm>
          <a:prstGeom prst="rect">
            <a:avLst/>
          </a:prstGeom>
          <a:solidFill>
            <a:srgbClr val="81B53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 for customers depends on the number of merchants who accept digital payments </a:t>
            </a:r>
            <a:endParaRPr sz="2000" b="1" dirty="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" name="Google Shape;352;p10">
            <a:extLst>
              <a:ext uri="{FF2B5EF4-FFF2-40B4-BE49-F238E27FC236}">
                <a16:creationId xmlns:a16="http://schemas.microsoft.com/office/drawing/2014/main" id="{11C20950-7F95-C6EE-6A66-9F866FC862D8}"/>
              </a:ext>
            </a:extLst>
          </p:cNvPr>
          <p:cNvSpPr/>
          <p:nvPr/>
        </p:nvSpPr>
        <p:spPr>
          <a:xfrm>
            <a:off x="16388744" y="8266856"/>
            <a:ext cx="6099392" cy="1050315"/>
          </a:xfrm>
          <a:prstGeom prst="rect">
            <a:avLst/>
          </a:prstGeom>
          <a:solidFill>
            <a:srgbClr val="81B53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l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Value for merchants depends on the number of customers who use digital payments </a:t>
            </a:r>
            <a:endParaRPr sz="2000" b="1" dirty="0">
              <a:solidFill>
                <a:schemeClr val="lt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26" name="Picture 2" descr="UPI- Towards a Cashless Future! - Finance Buddha Blog ...">
            <a:extLst>
              <a:ext uri="{FF2B5EF4-FFF2-40B4-BE49-F238E27FC236}">
                <a16:creationId xmlns:a16="http://schemas.microsoft.com/office/drawing/2014/main" id="{13F6B0AF-35F8-DCC5-D50A-4109C15886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4728" y="9440986"/>
            <a:ext cx="5698008" cy="4275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0640BE-4E30-5EBB-651E-3DB1F35EF6AD}"/>
              </a:ext>
            </a:extLst>
          </p:cNvPr>
          <p:cNvSpPr txBox="1"/>
          <p:nvPr/>
        </p:nvSpPr>
        <p:spPr>
          <a:xfrm>
            <a:off x="16441715" y="11101748"/>
            <a:ext cx="65120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Network effects work in favor of uptake of digital payments!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54E69A-346E-AAD0-056C-92BDDACAF4A3}"/>
              </a:ext>
            </a:extLst>
          </p:cNvPr>
          <p:cNvSpPr txBox="1"/>
          <p:nvPr/>
        </p:nvSpPr>
        <p:spPr>
          <a:xfrm>
            <a:off x="16646769" y="9612923"/>
            <a:ext cx="57354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</a:rPr>
              <a:t>Source: CGAP, “The Challenge of Two-Sided Markets in Merchant Payments”</a:t>
            </a:r>
          </a:p>
        </p:txBody>
      </p:sp>
    </p:spTree>
    <p:extLst>
      <p:ext uri="{BB962C8B-B14F-4D97-AF65-F5344CB8AC3E}">
        <p14:creationId xmlns:p14="http://schemas.microsoft.com/office/powerpoint/2010/main" val="3793036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/>
          </a:bodyPr>
          <a:lstStyle/>
          <a:p>
            <a:r>
              <a:rPr lang="en-US" sz="6000" dirty="0"/>
              <a:t>Hypothesized Impacts of Interoperable Payment Systems: Competition and Innovation </a:t>
            </a:r>
            <a:br>
              <a:rPr lang="en-US" sz="6000" dirty="0"/>
            </a:br>
            <a:endParaRPr lang="en-US" sz="6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3823658" y="3622351"/>
            <a:ext cx="14745696" cy="74638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Interoperability empowers consumers—not locked in to transacting only with others on their FSP network 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FSPs with large networks can’t simply exploit incumbency advantage to maintain market share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Enables FSPs with small networks to expand customer base by offering innovative, high-value services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Our research team is studying this in India: We anticipate interoperability to stimulate innovation (e.g., in terms of new savings, credit, insurance, or payment products) since it allows FSPs to reach a large consumer base rapidly. </a:t>
            </a: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1503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/>
          </a:bodyPr>
          <a:lstStyle/>
          <a:p>
            <a:r>
              <a:rPr lang="en-US" sz="6000" dirty="0"/>
              <a:t>The Value of RCTs as Diagnostic, Learning and Measurement Tool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856003" y="3368257"/>
            <a:ext cx="13210632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In markets with new deployment of IPS could use randomized controlled trial to test its direct impacts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Employ random assignment to select treatment and control group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On average identical, except treatment group receives intervention. 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DC003B-1B73-8A22-276D-53DECD0EB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541" r="3176"/>
          <a:stretch/>
        </p:blipFill>
        <p:spPr>
          <a:xfrm>
            <a:off x="5731018" y="8548189"/>
            <a:ext cx="11688946" cy="45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498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/>
          </a:bodyPr>
          <a:lstStyle/>
          <a:p>
            <a:r>
              <a:rPr lang="en-US" sz="6000" dirty="0"/>
              <a:t>The Value of RCTs as Diagnostic and Learning Tool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856002" y="3060751"/>
            <a:ext cx="13210632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In markets with new deployment of IPS could use randomized controlled trial to test its direct impacts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Employ random assignment to select treatment and control group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On average identical, except treatment group receives intervention. 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DC003B-1B73-8A22-276D-53DECD0EB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541" r="3176"/>
          <a:stretch/>
        </p:blipFill>
        <p:spPr>
          <a:xfrm>
            <a:off x="2377688" y="8215138"/>
            <a:ext cx="11688946" cy="45296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DC9C539-AF46-3DAD-C98B-AA98B9D7DCE8}"/>
              </a:ext>
            </a:extLst>
          </p:cNvPr>
          <p:cNvSpPr txBox="1"/>
          <p:nvPr/>
        </p:nvSpPr>
        <p:spPr>
          <a:xfrm>
            <a:off x="14227324" y="9341962"/>
            <a:ext cx="9303849" cy="265112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6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Treatment markets: Receive marketing  campaign on IPS and onboarding merchants in how to use IPS 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6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Control markets: Receive no intervention</a:t>
            </a:r>
          </a:p>
        </p:txBody>
      </p:sp>
    </p:spTree>
    <p:extLst>
      <p:ext uri="{BB962C8B-B14F-4D97-AF65-F5344CB8AC3E}">
        <p14:creationId xmlns:p14="http://schemas.microsoft.com/office/powerpoint/2010/main" val="9993293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/>
          </a:bodyPr>
          <a:lstStyle/>
          <a:p>
            <a:r>
              <a:rPr lang="en-US" sz="6000" dirty="0"/>
              <a:t>The Value of RCTs as Diagnostic and Learning Tool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856002" y="3060751"/>
            <a:ext cx="13210632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	RCT invaluable diagnostic and causal analysis tool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What do we learn about marketing IPS? Merchant responsiveness? Onboarding? Compliance? Consumer responsiveness? 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What are effects on on-net and off-net P2P and P2M transactions? </a:t>
            </a:r>
          </a:p>
          <a:p>
            <a:pPr marL="942975" lvl="2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6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Measure using </a:t>
            </a:r>
            <a:r>
              <a:rPr lang="en-US" sz="3600" dirty="0">
                <a:solidFill>
                  <a:srgbClr val="FF0000"/>
                </a:solidFill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surveys and administrative data 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What are impacts on merchant profitability, consumer welfare, and market-level impact?</a:t>
            </a:r>
          </a:p>
          <a:p>
            <a:pPr marL="600075" lvl="1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39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What are mechanisms? How much is driven by reducing coordination and transaction costs? Do we observe cross-side and same-side spillovers?    		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None/>
            </a:pP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9DC003B-1B73-8A22-276D-53DECD0EB1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541" r="3176"/>
          <a:stretch/>
        </p:blipFill>
        <p:spPr>
          <a:xfrm>
            <a:off x="14066634" y="5550217"/>
            <a:ext cx="10320541" cy="399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6498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9A6187-4C00-13E0-3BF1-0F8B8EF39F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719"/>
          <a:stretch/>
        </p:blipFill>
        <p:spPr>
          <a:xfrm>
            <a:off x="431250" y="1482811"/>
            <a:ext cx="10821105" cy="11253047"/>
          </a:xfrm>
          <a:prstGeom prst="rect">
            <a:avLst/>
          </a:prstGeom>
        </p:spPr>
      </p:pic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73B15166-2C37-4FFF-050D-FC04D86639EE}"/>
              </a:ext>
            </a:extLst>
          </p:cNvPr>
          <p:cNvSpPr txBox="1">
            <a:spLocks/>
          </p:cNvSpPr>
          <p:nvPr/>
        </p:nvSpPr>
        <p:spPr>
          <a:xfrm>
            <a:off x="11969045" y="3379401"/>
            <a:ext cx="11986879" cy="8702676"/>
          </a:xfrm>
          <a:prstGeom prst="rect">
            <a:avLst/>
          </a:prstGeom>
        </p:spPr>
        <p:txBody>
          <a:bodyPr/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>
                <a:latin typeface="Avenir Book" panose="02000503020000020003" pitchFamily="2" charset="0"/>
              </a:rPr>
              <a:t>An applied economist’s toolkit to the analysis and evaluation of IIPS:</a:t>
            </a:r>
          </a:p>
          <a:p>
            <a:r>
              <a:rPr lang="en-US" sz="4400" dirty="0">
                <a:latin typeface="Avenir Book" panose="02000503020000020003" pitchFamily="2" charset="0"/>
              </a:rPr>
              <a:t>Tracing out a theory of change capturing the mechanisms of socio-economic impacts</a:t>
            </a:r>
          </a:p>
          <a:p>
            <a:r>
              <a:rPr lang="en-US" sz="4400" dirty="0">
                <a:latin typeface="Avenir Book" panose="02000503020000020003" pitchFamily="2" charset="0"/>
              </a:rPr>
              <a:t>Discussing what existing theoretical and empirical literature tells us about these mechanisms</a:t>
            </a:r>
          </a:p>
          <a:p>
            <a:r>
              <a:rPr lang="en-US" sz="4400" dirty="0">
                <a:latin typeface="Avenir Book" panose="02000503020000020003" pitchFamily="2" charset="0"/>
              </a:rPr>
              <a:t>Highlighting points of interface between academic research and policymaker priorities</a:t>
            </a:r>
          </a:p>
          <a:p>
            <a:r>
              <a:rPr lang="en-US" sz="4400" dirty="0">
                <a:latin typeface="Avenir Book" panose="02000503020000020003" pitchFamily="2" charset="0"/>
              </a:rPr>
              <a:t>Providing structured content on the empirical evaluation, and M&amp;E, of these systems</a:t>
            </a: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288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B07F391-3FF0-4E59-BE49-DDA705B27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Asante </a:t>
            </a:r>
            <a:r>
              <a:rPr lang="en-US" dirty="0" err="1"/>
              <a:t>sana</a:t>
            </a:r>
            <a:r>
              <a:rPr lang="en-US" dirty="0"/>
              <a:t>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D1169B-C341-4E40-B6D4-94F99EB35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92164" y="9483727"/>
            <a:ext cx="12005190" cy="3000374"/>
          </a:xfrm>
        </p:spPr>
        <p:txBody>
          <a:bodyPr>
            <a:normAutofit fontScale="70000" lnSpcReduction="20000"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Phil Roessler</a:t>
            </a:r>
          </a:p>
          <a:p>
            <a:r>
              <a:rPr lang="en-US" sz="4800" dirty="0">
                <a:solidFill>
                  <a:schemeClr val="tx1"/>
                </a:solidFill>
              </a:rPr>
              <a:t>Associate Professor</a:t>
            </a:r>
          </a:p>
          <a:p>
            <a:r>
              <a:rPr lang="en-US" sz="4800" dirty="0">
                <a:solidFill>
                  <a:schemeClr val="tx1"/>
                </a:solidFill>
              </a:rPr>
              <a:t>Co-Director, Digital Inclusion and Governance Lab (</a:t>
            </a:r>
            <a:r>
              <a:rPr lang="en-US" sz="4800" dirty="0" err="1">
                <a:solidFill>
                  <a:schemeClr val="tx1"/>
                </a:solidFill>
              </a:rPr>
              <a:t>DIGLab</a:t>
            </a:r>
            <a:r>
              <a:rPr lang="en-US" sz="4800" dirty="0">
                <a:solidFill>
                  <a:schemeClr val="tx1"/>
                </a:solidFill>
              </a:rPr>
              <a:t>)</a:t>
            </a:r>
          </a:p>
          <a:p>
            <a:r>
              <a:rPr lang="en-US" sz="4800" dirty="0">
                <a:solidFill>
                  <a:schemeClr val="tx1"/>
                </a:solidFill>
              </a:rPr>
              <a:t>William &amp; Mary</a:t>
            </a:r>
          </a:p>
          <a:p>
            <a:r>
              <a:rPr lang="en-US" sz="4800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proessler@wm.edu</a:t>
            </a:r>
            <a:r>
              <a:rPr lang="en-US" sz="4800" dirty="0">
                <a:solidFill>
                  <a:schemeClr val="tx1"/>
                </a:solidFill>
              </a:rPr>
              <a:t>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85A4B-589A-4560-87B7-BB12B6398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20</a:t>
            </a:fld>
            <a:endParaRPr lang="en-US"/>
          </a:p>
        </p:txBody>
      </p:sp>
      <p:pic>
        <p:nvPicPr>
          <p:cNvPr id="7" name="Picture 2" descr="Home">
            <a:extLst>
              <a:ext uri="{FF2B5EF4-FFF2-40B4-BE49-F238E27FC236}">
                <a16:creationId xmlns:a16="http://schemas.microsoft.com/office/drawing/2014/main" id="{D083E0C6-6736-AF64-5753-F712A3140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96171" y="8914178"/>
            <a:ext cx="5614386" cy="318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603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800" dirty="0"/>
              <a:t>Inclusive Instant Payment Systems: </a:t>
            </a:r>
            <a:br>
              <a:rPr lang="en-US" sz="6800" dirty="0"/>
            </a:br>
            <a:r>
              <a:rPr lang="en-US" sz="4800" dirty="0"/>
              <a:t>From Theory to Measuring Impact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2CEDC6-2A98-0144-9884-13FE465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What are inclusive instant payment systems—and why they matter</a:t>
            </a:r>
          </a:p>
          <a:p>
            <a:r>
              <a:rPr lang="en-US" dirty="0">
                <a:latin typeface="Avenir Book" panose="02000503020000020003" pitchFamily="2" charset="0"/>
              </a:rPr>
              <a:t>History: Cash as an interoperable payments’ technology—and benchmark</a:t>
            </a:r>
          </a:p>
          <a:p>
            <a:r>
              <a:rPr lang="en-US" dirty="0">
                <a:latin typeface="Avenir Book" panose="02000503020000020003" pitchFamily="2" charset="0"/>
              </a:rPr>
              <a:t>Theorizing and measuring the impacts of IPS </a:t>
            </a:r>
          </a:p>
          <a:p>
            <a:r>
              <a:rPr lang="en-US" dirty="0">
                <a:latin typeface="Avenir Book" panose="02000503020000020003" pitchFamily="2" charset="0"/>
              </a:rPr>
              <a:t>Why this is important to </a:t>
            </a:r>
            <a:r>
              <a:rPr lang="en-US" dirty="0" err="1">
                <a:latin typeface="Avenir Book" panose="02000503020000020003" pitchFamily="2" charset="0"/>
              </a:rPr>
              <a:t>Mojaloop</a:t>
            </a:r>
            <a:r>
              <a:rPr lang="en-US" dirty="0">
                <a:latin typeface="Avenir Book" panose="02000503020000020003" pitchFamily="2" charset="0"/>
              </a:rPr>
              <a:t>: RCTs and systematic data as diagnostic tools  </a:t>
            </a:r>
          </a:p>
          <a:p>
            <a:r>
              <a:rPr lang="en-US" dirty="0">
                <a:latin typeface="Avenir Book" panose="02000503020000020003" pitchFamily="2" charset="0"/>
              </a:rPr>
              <a:t>What is the business impact? Credible evidence for improving and scaling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29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72" y="1362074"/>
            <a:ext cx="18869389" cy="2651126"/>
          </a:xfrm>
        </p:spPr>
        <p:txBody>
          <a:bodyPr>
            <a:normAutofit/>
          </a:bodyPr>
          <a:lstStyle/>
          <a:p>
            <a:r>
              <a:rPr lang="en-US" sz="6800" dirty="0"/>
              <a:t>What are inclusive instant payment systems?</a:t>
            </a:r>
            <a:endParaRPr lang="en-US" sz="4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2CEDC6-2A98-0144-9884-13FE465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latin typeface="Avenir Book" panose="02000503020000020003" pitchFamily="2" charset="0"/>
              </a:rPr>
              <a:t>Financial systems that enable low-cost real-time payments between end-users irrespective of their financial service provider</a:t>
            </a:r>
          </a:p>
          <a:p>
            <a:r>
              <a:rPr lang="en-US" sz="4800" dirty="0">
                <a:latin typeface="Avenir Book" panose="02000503020000020003" pitchFamily="2" charset="0"/>
              </a:rPr>
              <a:t>In theory, IIPS are defined by following mutually reinforcing features—as laid out by L1P project:</a:t>
            </a:r>
          </a:p>
          <a:p>
            <a:pPr lvl="1"/>
            <a:r>
              <a:rPr lang="en-US" sz="4600" dirty="0">
                <a:latin typeface="Avenir Book" panose="02000503020000020003" pitchFamily="2" charset="0"/>
              </a:rPr>
              <a:t>Open—connect all registered FSPs</a:t>
            </a:r>
          </a:p>
          <a:p>
            <a:pPr lvl="1"/>
            <a:r>
              <a:rPr lang="en-US" sz="4600" dirty="0">
                <a:latin typeface="Avenir Book" panose="02000503020000020003" pitchFamily="2" charset="0"/>
              </a:rPr>
              <a:t>Accessible—low barriers to entry for any user</a:t>
            </a:r>
          </a:p>
          <a:p>
            <a:pPr lvl="1"/>
            <a:r>
              <a:rPr lang="en-US" sz="4600" dirty="0">
                <a:latin typeface="Avenir Book" panose="02000503020000020003" pitchFamily="2" charset="0"/>
              </a:rPr>
              <a:t>Affordable—enormous volume of low value transactions drive down fees while cover operating costs</a:t>
            </a:r>
          </a:p>
          <a:p>
            <a:pPr lvl="1"/>
            <a:r>
              <a:rPr lang="en-US" sz="4600" dirty="0">
                <a:latin typeface="Avenir Book" panose="02000503020000020003" pitchFamily="2" charset="0"/>
              </a:rPr>
              <a:t>Real-time—near-instant push payments that recipient can immediately use</a:t>
            </a: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914400" lvl="1" indent="0">
              <a:buNone/>
            </a:pPr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140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772" y="1362074"/>
            <a:ext cx="19917290" cy="2651126"/>
          </a:xfrm>
        </p:spPr>
        <p:txBody>
          <a:bodyPr>
            <a:normAutofit/>
          </a:bodyPr>
          <a:lstStyle/>
          <a:p>
            <a:r>
              <a:rPr lang="en-US" sz="6800" dirty="0"/>
              <a:t>Why inclusive instant payment systems matter?</a:t>
            </a:r>
            <a:endParaRPr lang="en-US" sz="4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2CEDC6-2A98-0144-9884-13FE465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5000" dirty="0">
                <a:latin typeface="Avenir Book" panose="02000503020000020003" pitchFamily="2" charset="0"/>
              </a:rPr>
              <a:t>They improve societal welfare and productivity by expanding the scope of economic exchange while reducing the enormous transaction and coordination costs that come with it. </a:t>
            </a:r>
          </a:p>
          <a:p>
            <a:r>
              <a:rPr lang="en-US" sz="5000" dirty="0">
                <a:latin typeface="Avenir Book" panose="02000503020000020003" pitchFamily="2" charset="0"/>
              </a:rPr>
              <a:t>Consider money—itself an effective interoperable technology.</a:t>
            </a:r>
          </a:p>
          <a:p>
            <a:r>
              <a:rPr lang="en-US" sz="5000" dirty="0">
                <a:latin typeface="Avenir Book" panose="02000503020000020003" pitchFamily="2" charset="0"/>
              </a:rPr>
              <a:t>It solved “the double coincidence of wants” problem that plagued barter economies, transforming the speed and scope of trade (Jevons 1876)</a:t>
            </a:r>
          </a:p>
          <a:p>
            <a:endParaRPr lang="en-US" sz="5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5000" dirty="0">
              <a:latin typeface="Avenir Book" panose="02000503020000020003" pitchFamily="2" charset="0"/>
            </a:endParaRPr>
          </a:p>
          <a:p>
            <a:endParaRPr lang="en-US" sz="5000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  <a:p>
            <a:pPr marL="914400" lvl="1" indent="0">
              <a:buNone/>
            </a:pPr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832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110" y="1693882"/>
            <a:ext cx="19917290" cy="2651126"/>
          </a:xfrm>
        </p:spPr>
        <p:txBody>
          <a:bodyPr>
            <a:normAutofit/>
          </a:bodyPr>
          <a:lstStyle/>
          <a:p>
            <a:r>
              <a:rPr lang="en-US" sz="6800" dirty="0"/>
              <a:t>The Staying Power of Cash…and a Critical Benchmark </a:t>
            </a:r>
            <a:endParaRPr lang="en-US" sz="4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2182426" y="4345008"/>
            <a:ext cx="18098497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Interoperable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: universally accepted and requires no prior relationship between buyer and seller.</a:t>
            </a:r>
            <a:endParaRPr lang="en-US" sz="4200" b="1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Instant, or real-time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: once money changes hands the recipient can reuse it immediately. 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Irrevocable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: once one makes a cash payment to someone else (“push” payment), it is difficult to reverse.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Low-cost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: no direct transaction fees.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Accessible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: requires no additional technological prerequisites.  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These characteristics are critical to underpin any new payment system to rival cash and serve all users—including low-income ones. 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US" sz="42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15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42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US" sz="42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US" sz="42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buFont typeface="Wingdings" panose="05000000000000000000" pitchFamily="2" charset="2"/>
              <a:buChar char="q"/>
            </a:pPr>
            <a:endParaRPr lang="en-US" sz="42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0811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/>
          </a:bodyPr>
          <a:lstStyle/>
          <a:p>
            <a:r>
              <a:rPr lang="en-US" sz="6800" dirty="0"/>
              <a:t>Costs of Cash Drive Financial Innovation</a:t>
            </a:r>
            <a:endParaRPr lang="en-US" sz="4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2112087" y="3368257"/>
            <a:ext cx="18098497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Risky, clunky and slow for long-distance commerce 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Risky and inefficient for payments at scale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Risky and costly way to save 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No paper trail—good for criminals; bad for upstanding citizens 	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Rise of banks; savings and credit institutions; settlement banks and clearing houses; checks, credit cards, debit cards, and online banking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Modern financial system massively expands scope of exchange over long distances and incredible volumes but on the backs of an elaborate, costly, and bureaucratically-intensive infrastructure 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  <a:sym typeface="Wingdings" pitchFamily="2" charset="2"/>
              </a:rPr>
              <a:t> reducing accessibility, affordability, speed, and interoperability</a:t>
            </a: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  <a:sym typeface="Wingdings" pitchFamily="2" charset="2"/>
              </a:rPr>
              <a:t> Gives rise to dual economy—some operating in formal financial sector and some only in cash     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None/>
            </a:pPr>
            <a:endParaRPr lang="en-US" sz="42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lvl="1" indent="0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None/>
            </a:pP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8344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E68C5-1100-48C0-8F74-31C32240E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2635" y="260091"/>
            <a:ext cx="23036800" cy="1924053"/>
          </a:xfrm>
        </p:spPr>
        <p:txBody>
          <a:bodyPr>
            <a:noAutofit/>
          </a:bodyPr>
          <a:lstStyle/>
          <a:p>
            <a:r>
              <a:rPr lang="en-AU" sz="5333" dirty="0">
                <a:solidFill>
                  <a:srgbClr val="81B53C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Instant, Interoperable Payment Switches are rapidly rolling out in many emerging markets. Are they bridging the dual economy?</a:t>
            </a:r>
            <a:endParaRPr lang="en-US" sz="5333" dirty="0">
              <a:solidFill>
                <a:srgbClr val="81B53C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B65F1CD-00A2-4F28-B3E0-A70D18562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015" y="2610128"/>
            <a:ext cx="19107149" cy="1083945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EE5BE7C-FE1C-4548-9DFE-F9F2FCA326B7}"/>
              </a:ext>
            </a:extLst>
          </p:cNvPr>
          <p:cNvCxnSpPr>
            <a:cxnSpLocks/>
          </p:cNvCxnSpPr>
          <p:nvPr/>
        </p:nvCxnSpPr>
        <p:spPr>
          <a:xfrm flipV="1">
            <a:off x="18413874" y="7312764"/>
            <a:ext cx="1379837" cy="4640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5DFC75-F195-4A4E-A7A6-A84800306399}"/>
              </a:ext>
            </a:extLst>
          </p:cNvPr>
          <p:cNvCxnSpPr>
            <a:cxnSpLocks/>
          </p:cNvCxnSpPr>
          <p:nvPr/>
        </p:nvCxnSpPr>
        <p:spPr>
          <a:xfrm flipV="1">
            <a:off x="16232926" y="7634797"/>
            <a:ext cx="0" cy="101932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82F3DD1-7472-4A54-A267-DBFA5FE10383}"/>
              </a:ext>
            </a:extLst>
          </p:cNvPr>
          <p:cNvCxnSpPr>
            <a:cxnSpLocks/>
          </p:cNvCxnSpPr>
          <p:nvPr/>
        </p:nvCxnSpPr>
        <p:spPr>
          <a:xfrm flipH="1" flipV="1">
            <a:off x="10145804" y="9445843"/>
            <a:ext cx="189395" cy="11363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4EA8F61-0913-42E6-9D99-277430DF9B6B}"/>
              </a:ext>
            </a:extLst>
          </p:cNvPr>
          <p:cNvCxnSpPr>
            <a:cxnSpLocks/>
          </p:cNvCxnSpPr>
          <p:nvPr/>
        </p:nvCxnSpPr>
        <p:spPr>
          <a:xfrm flipH="1" flipV="1">
            <a:off x="14051979" y="8809608"/>
            <a:ext cx="331435" cy="16127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D459531-8A37-4638-BFB2-3C2E0A527ABF}"/>
              </a:ext>
            </a:extLst>
          </p:cNvPr>
          <p:cNvCxnSpPr>
            <a:cxnSpLocks/>
          </p:cNvCxnSpPr>
          <p:nvPr/>
        </p:nvCxnSpPr>
        <p:spPr>
          <a:xfrm flipV="1">
            <a:off x="11871037" y="8321336"/>
            <a:ext cx="121325" cy="11245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90C8943-DA9B-433B-82EC-885F5F3910C0}"/>
              </a:ext>
            </a:extLst>
          </p:cNvPr>
          <p:cNvCxnSpPr>
            <a:cxnSpLocks/>
          </p:cNvCxnSpPr>
          <p:nvPr/>
        </p:nvCxnSpPr>
        <p:spPr>
          <a:xfrm flipH="1">
            <a:off x="6688231" y="10014012"/>
            <a:ext cx="1608061" cy="159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87169A7-3AF1-4FE9-AD29-AD21620FA47C}"/>
              </a:ext>
            </a:extLst>
          </p:cNvPr>
          <p:cNvSpPr txBox="1"/>
          <p:nvPr/>
        </p:nvSpPr>
        <p:spPr>
          <a:xfrm>
            <a:off x="20633291" y="13234132"/>
            <a:ext cx="39499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1600" dirty="0"/>
              <a:t>https://fastpayments.worldbank.org/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2A38A33-A0FB-4EB5-9738-287B0754CAE6}"/>
              </a:ext>
            </a:extLst>
          </p:cNvPr>
          <p:cNvCxnSpPr>
            <a:cxnSpLocks/>
          </p:cNvCxnSpPr>
          <p:nvPr/>
        </p:nvCxnSpPr>
        <p:spPr>
          <a:xfrm flipV="1">
            <a:off x="15308170" y="7270812"/>
            <a:ext cx="10909" cy="10505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A7358D6A-B089-4432-B8CF-48C1B8601AB7}"/>
              </a:ext>
            </a:extLst>
          </p:cNvPr>
          <p:cNvSpPr txBox="1"/>
          <p:nvPr/>
        </p:nvSpPr>
        <p:spPr>
          <a:xfrm>
            <a:off x="19753786" y="6759607"/>
            <a:ext cx="182293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Philippines</a:t>
            </a:r>
          </a:p>
          <a:p>
            <a:r>
              <a:rPr lang="en-AU" sz="2400" dirty="0" err="1">
                <a:solidFill>
                  <a:srgbClr val="0070C0"/>
                </a:solidFill>
              </a:rPr>
              <a:t>InstaPay</a:t>
            </a:r>
            <a:endParaRPr lang="en-AU" sz="2400" dirty="0">
              <a:solidFill>
                <a:srgbClr val="0070C0"/>
              </a:solidFill>
            </a:endParaRPr>
          </a:p>
          <a:p>
            <a:r>
              <a:rPr lang="en-AU" sz="2400" dirty="0">
                <a:solidFill>
                  <a:srgbClr val="0070C0"/>
                </a:solidFill>
              </a:rPr>
              <a:t>2018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A67BCD-C501-4917-A235-A2DA51D940A6}"/>
              </a:ext>
            </a:extLst>
          </p:cNvPr>
          <p:cNvSpPr txBox="1"/>
          <p:nvPr/>
        </p:nvSpPr>
        <p:spPr>
          <a:xfrm>
            <a:off x="9698962" y="10582186"/>
            <a:ext cx="10230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Brazil</a:t>
            </a:r>
          </a:p>
          <a:p>
            <a:r>
              <a:rPr lang="en-AU" sz="2400" dirty="0">
                <a:solidFill>
                  <a:srgbClr val="0070C0"/>
                </a:solidFill>
              </a:rPr>
              <a:t>PIX</a:t>
            </a:r>
          </a:p>
          <a:p>
            <a:r>
              <a:rPr lang="en-AU" sz="2400" dirty="0">
                <a:solidFill>
                  <a:srgbClr val="0070C0"/>
                </a:solidFill>
              </a:rPr>
              <a:t>2020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8239636-21BC-4512-B647-743EAD73D167}"/>
              </a:ext>
            </a:extLst>
          </p:cNvPr>
          <p:cNvSpPr txBox="1"/>
          <p:nvPr/>
        </p:nvSpPr>
        <p:spPr>
          <a:xfrm>
            <a:off x="5571346" y="9802748"/>
            <a:ext cx="9364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Chile</a:t>
            </a:r>
          </a:p>
          <a:p>
            <a:r>
              <a:rPr lang="en-AU" sz="2400" dirty="0">
                <a:solidFill>
                  <a:srgbClr val="0070C0"/>
                </a:solidFill>
              </a:rPr>
              <a:t>TEF</a:t>
            </a:r>
          </a:p>
          <a:p>
            <a:r>
              <a:rPr lang="en-AU" sz="2400" dirty="0">
                <a:solidFill>
                  <a:srgbClr val="0070C0"/>
                </a:solidFill>
              </a:rPr>
              <a:t>2008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C4C1B11-E876-4B15-A5B1-89C5C1A3D375}"/>
              </a:ext>
            </a:extLst>
          </p:cNvPr>
          <p:cNvSpPr txBox="1"/>
          <p:nvPr/>
        </p:nvSpPr>
        <p:spPr>
          <a:xfrm>
            <a:off x="10905063" y="9434444"/>
            <a:ext cx="11416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Ghana</a:t>
            </a:r>
          </a:p>
          <a:p>
            <a:r>
              <a:rPr lang="en-AU" sz="2400" dirty="0">
                <a:solidFill>
                  <a:srgbClr val="0070C0"/>
                </a:solidFill>
              </a:rPr>
              <a:t>GIP</a:t>
            </a:r>
          </a:p>
          <a:p>
            <a:r>
              <a:rPr lang="en-AU" sz="2400" dirty="0">
                <a:solidFill>
                  <a:srgbClr val="0070C0"/>
                </a:solidFill>
              </a:rPr>
              <a:t>2012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6A153B5-C84C-4F53-B8E0-513C7AA8433E}"/>
              </a:ext>
            </a:extLst>
          </p:cNvPr>
          <p:cNvSpPr txBox="1"/>
          <p:nvPr/>
        </p:nvSpPr>
        <p:spPr>
          <a:xfrm>
            <a:off x="13573375" y="10345311"/>
            <a:ext cx="14779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Tanzania</a:t>
            </a:r>
          </a:p>
          <a:p>
            <a:r>
              <a:rPr lang="en-AU" sz="2400" dirty="0">
                <a:solidFill>
                  <a:srgbClr val="0070C0"/>
                </a:solidFill>
              </a:rPr>
              <a:t>TIPS</a:t>
            </a:r>
          </a:p>
          <a:p>
            <a:r>
              <a:rPr lang="en-AU" sz="2400" dirty="0">
                <a:solidFill>
                  <a:srgbClr val="0070C0"/>
                </a:solidFill>
              </a:rPr>
              <a:t>2022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AF5F8CE-F5AC-42E9-87ED-F3D2CF284264}"/>
              </a:ext>
            </a:extLst>
          </p:cNvPr>
          <p:cNvSpPr txBox="1"/>
          <p:nvPr/>
        </p:nvSpPr>
        <p:spPr>
          <a:xfrm>
            <a:off x="14400342" y="8192466"/>
            <a:ext cx="14510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Pakistan</a:t>
            </a:r>
          </a:p>
          <a:p>
            <a:r>
              <a:rPr lang="en-AU" sz="2400" dirty="0" err="1">
                <a:solidFill>
                  <a:srgbClr val="0070C0"/>
                </a:solidFill>
              </a:rPr>
              <a:t>Raast</a:t>
            </a:r>
            <a:endParaRPr lang="en-AU" sz="2400" dirty="0">
              <a:solidFill>
                <a:srgbClr val="0070C0"/>
              </a:solidFill>
            </a:endParaRPr>
          </a:p>
          <a:p>
            <a:r>
              <a:rPr lang="en-AU" sz="2400" dirty="0">
                <a:solidFill>
                  <a:srgbClr val="0070C0"/>
                </a:solidFill>
              </a:rPr>
              <a:t>2021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6FDF2B-5709-4691-BCE7-169893934824}"/>
              </a:ext>
            </a:extLst>
          </p:cNvPr>
          <p:cNvSpPr txBox="1"/>
          <p:nvPr/>
        </p:nvSpPr>
        <p:spPr>
          <a:xfrm>
            <a:off x="15802084" y="8631940"/>
            <a:ext cx="9012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India</a:t>
            </a:r>
          </a:p>
          <a:p>
            <a:r>
              <a:rPr lang="en-AU" sz="2400" dirty="0">
                <a:solidFill>
                  <a:srgbClr val="0070C0"/>
                </a:solidFill>
              </a:rPr>
              <a:t>UPI</a:t>
            </a:r>
          </a:p>
          <a:p>
            <a:r>
              <a:rPr lang="en-AU" sz="2400" dirty="0">
                <a:solidFill>
                  <a:srgbClr val="0070C0"/>
                </a:solidFill>
              </a:rPr>
              <a:t>2016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F110BBD-B1A9-44B9-A1C8-5951EEA71AFE}"/>
              </a:ext>
            </a:extLst>
          </p:cNvPr>
          <p:cNvSpPr txBox="1"/>
          <p:nvPr/>
        </p:nvSpPr>
        <p:spPr>
          <a:xfrm>
            <a:off x="16148467" y="10241391"/>
            <a:ext cx="15376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Myanmar</a:t>
            </a:r>
          </a:p>
          <a:p>
            <a:r>
              <a:rPr lang="en-AU" sz="2400" dirty="0" err="1">
                <a:solidFill>
                  <a:srgbClr val="0070C0"/>
                </a:solidFill>
              </a:rPr>
              <a:t>WynePay</a:t>
            </a:r>
            <a:endParaRPr lang="en-AU" sz="2400" dirty="0">
              <a:solidFill>
                <a:srgbClr val="0070C0"/>
              </a:solidFill>
            </a:endParaRPr>
          </a:p>
          <a:p>
            <a:r>
              <a:rPr lang="en-AU" sz="2400" dirty="0">
                <a:solidFill>
                  <a:srgbClr val="0070C0"/>
                </a:solidFill>
              </a:rPr>
              <a:t>2022-23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D227A52-B6EA-48DF-A86A-760837CF2529}"/>
              </a:ext>
            </a:extLst>
          </p:cNvPr>
          <p:cNvCxnSpPr>
            <a:cxnSpLocks/>
          </p:cNvCxnSpPr>
          <p:nvPr/>
        </p:nvCxnSpPr>
        <p:spPr>
          <a:xfrm flipH="1" flipV="1">
            <a:off x="16845416" y="7739271"/>
            <a:ext cx="160976" cy="25021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F13571C-C945-46CD-B51B-5B8746A97A9C}"/>
              </a:ext>
            </a:extLst>
          </p:cNvPr>
          <p:cNvCxnSpPr>
            <a:cxnSpLocks/>
          </p:cNvCxnSpPr>
          <p:nvPr/>
        </p:nvCxnSpPr>
        <p:spPr>
          <a:xfrm flipH="1">
            <a:off x="4971165" y="7474999"/>
            <a:ext cx="1608061" cy="159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E4C190D-E0D8-47CD-8BD8-CD341E00C90D}"/>
              </a:ext>
            </a:extLst>
          </p:cNvPr>
          <p:cNvSpPr txBox="1"/>
          <p:nvPr/>
        </p:nvSpPr>
        <p:spPr>
          <a:xfrm>
            <a:off x="3666394" y="7173135"/>
            <a:ext cx="122822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Mexico</a:t>
            </a:r>
          </a:p>
          <a:p>
            <a:r>
              <a:rPr lang="en-AU" sz="2400" dirty="0" err="1">
                <a:solidFill>
                  <a:srgbClr val="0070C0"/>
                </a:solidFill>
              </a:rPr>
              <a:t>CoDi</a:t>
            </a:r>
            <a:endParaRPr lang="en-AU" sz="2400" dirty="0">
              <a:solidFill>
                <a:srgbClr val="0070C0"/>
              </a:solidFill>
            </a:endParaRPr>
          </a:p>
          <a:p>
            <a:r>
              <a:rPr lang="en-AU" sz="2400" dirty="0">
                <a:solidFill>
                  <a:srgbClr val="0070C0"/>
                </a:solidFill>
              </a:rPr>
              <a:t>2019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38DB2A2-245B-4ABC-8B9C-4FA65BF99F2C}"/>
              </a:ext>
            </a:extLst>
          </p:cNvPr>
          <p:cNvCxnSpPr>
            <a:cxnSpLocks/>
          </p:cNvCxnSpPr>
          <p:nvPr/>
        </p:nvCxnSpPr>
        <p:spPr>
          <a:xfrm flipH="1">
            <a:off x="10905063" y="6732232"/>
            <a:ext cx="300581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369E4F7E-DC4C-4677-90CA-52D87CDA3D4B}"/>
              </a:ext>
            </a:extLst>
          </p:cNvPr>
          <p:cNvSpPr txBox="1"/>
          <p:nvPr/>
        </p:nvSpPr>
        <p:spPr>
          <a:xfrm>
            <a:off x="9416232" y="6144348"/>
            <a:ext cx="14686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2400" b="1" dirty="0">
                <a:solidFill>
                  <a:srgbClr val="0070C0"/>
                </a:solidFill>
              </a:rPr>
              <a:t>Jordan</a:t>
            </a:r>
          </a:p>
          <a:p>
            <a:r>
              <a:rPr lang="en-AU" sz="2400" dirty="0" err="1">
                <a:solidFill>
                  <a:srgbClr val="0070C0"/>
                </a:solidFill>
              </a:rPr>
              <a:t>JoMoPay</a:t>
            </a:r>
            <a:endParaRPr lang="en-AU" sz="2400" dirty="0">
              <a:solidFill>
                <a:srgbClr val="0070C0"/>
              </a:solidFill>
            </a:endParaRPr>
          </a:p>
          <a:p>
            <a:r>
              <a:rPr lang="en-AU" sz="2400" dirty="0">
                <a:solidFill>
                  <a:srgbClr val="0070C0"/>
                </a:solidFill>
              </a:rPr>
              <a:t>2014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EFABEEA-EB77-26FF-6A66-52C56EA9D144}"/>
              </a:ext>
            </a:extLst>
          </p:cNvPr>
          <p:cNvCxnSpPr>
            <a:cxnSpLocks/>
          </p:cNvCxnSpPr>
          <p:nvPr/>
        </p:nvCxnSpPr>
        <p:spPr>
          <a:xfrm>
            <a:off x="3666394" y="2373664"/>
            <a:ext cx="1771616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7DBD104-FB30-6086-25DA-2D358E4E6D8C}"/>
              </a:ext>
            </a:extLst>
          </p:cNvPr>
          <p:cNvCxnSpPr>
            <a:cxnSpLocks/>
          </p:cNvCxnSpPr>
          <p:nvPr/>
        </p:nvCxnSpPr>
        <p:spPr>
          <a:xfrm>
            <a:off x="440088" y="2373664"/>
            <a:ext cx="1422720" cy="0"/>
          </a:xfrm>
          <a:prstGeom prst="line">
            <a:avLst/>
          </a:prstGeom>
          <a:ln w="28575">
            <a:solidFill>
              <a:srgbClr val="81B53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452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003" y="971225"/>
            <a:ext cx="19917290" cy="2651126"/>
          </a:xfrm>
        </p:spPr>
        <p:txBody>
          <a:bodyPr>
            <a:normAutofit/>
          </a:bodyPr>
          <a:lstStyle/>
          <a:p>
            <a:r>
              <a:rPr lang="en-US" sz="6000" dirty="0"/>
              <a:t>Our research program aims to quantify the impacts of IPS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5563FE4-32CF-1ABD-1CBA-2BBBB8858D80}"/>
              </a:ext>
            </a:extLst>
          </p:cNvPr>
          <p:cNvSpPr txBox="1">
            <a:spLocks/>
          </p:cNvSpPr>
          <p:nvPr/>
        </p:nvSpPr>
        <p:spPr>
          <a:xfrm>
            <a:off x="2088641" y="3368257"/>
            <a:ext cx="18098497" cy="69794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b="1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	</a:t>
            </a: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Big question! How deploying new open-loop financial systems with near-instant interoperable payments functionality might transform emerging economies.</a:t>
            </a:r>
            <a:endParaRPr lang="en-US" sz="39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57175" indent="-257175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Font typeface="Wingdings" panose="05000000000000000000" pitchFamily="2" charset="2"/>
              <a:buChar char="q"/>
            </a:pPr>
            <a:r>
              <a:rPr lang="en-US" sz="4200" dirty="0">
                <a:latin typeface="Avenir Book" panose="02000503020000020003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  System-level change is dynamic and complex with many interconnected and moving parts.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900"/>
              </a:spcAft>
              <a:buNone/>
            </a:pPr>
            <a:endParaRPr lang="en-US" sz="3600" dirty="0">
              <a:latin typeface="Avenir Book" panose="02000503020000020003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365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3" ma:contentTypeDescription="Create a new document." ma:contentTypeScope="" ma:versionID="1a8e0f591d3b1b40aba590a9e5f96a61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fc14388904a9ca4fc1dcdc7ac7762609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1D56013-FFA3-4AA5-BFCF-7C4A0141612A}">
  <ds:schemaRefs>
    <ds:schemaRef ds:uri="http://purl.org/dc/elements/1.1/"/>
    <ds:schemaRef ds:uri="http://schemas.microsoft.com/office/2006/metadata/properties"/>
    <ds:schemaRef ds:uri="http://purl.org/dc/terms/"/>
    <ds:schemaRef ds:uri="6354f033-77ec-451f-a4b1-89785309665d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af12d3ca-d309-4d9b-872e-f669d895b06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477486D-5603-4835-9990-7EF1E294A9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E880100-AD93-4165-9435-CF4F80F12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5174</TotalTime>
  <Words>1749</Words>
  <Application>Microsoft Macintosh PowerPoint</Application>
  <PresentationFormat>Custom</PresentationFormat>
  <Paragraphs>171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Avenir Book</vt:lpstr>
      <vt:lpstr>Avenir Next</vt:lpstr>
      <vt:lpstr>Calibri</vt:lpstr>
      <vt:lpstr>Open Sans</vt:lpstr>
      <vt:lpstr>Wingdings</vt:lpstr>
      <vt:lpstr>Office Theme</vt:lpstr>
      <vt:lpstr>What is an Inclusive Instant Payment System? And how do we measure its impact?</vt:lpstr>
      <vt:lpstr>PowerPoint Presentation</vt:lpstr>
      <vt:lpstr>Inclusive Instant Payment Systems:  From Theory to Measuring Impact</vt:lpstr>
      <vt:lpstr>What are inclusive instant payment systems?</vt:lpstr>
      <vt:lpstr>Why inclusive instant payment systems matter?</vt:lpstr>
      <vt:lpstr>The Staying Power of Cash…and a Critical Benchmark </vt:lpstr>
      <vt:lpstr>Costs of Cash Drive Financial Innovation</vt:lpstr>
      <vt:lpstr>Instant, Interoperable Payment Switches are rapidly rolling out in many emerging markets. Are they bridging the dual economy?</vt:lpstr>
      <vt:lpstr>Our research program aims to quantify the impacts of IPS</vt:lpstr>
      <vt:lpstr>Our research program aims to quantify the impacts of IPS</vt:lpstr>
      <vt:lpstr>Our research program aims to quantify the impacts of IPS</vt:lpstr>
      <vt:lpstr>Our research program aims to quantify the impacts of IPS—Theory of Change</vt:lpstr>
      <vt:lpstr>Interoperable Payments Systems: Four Phases of Implementation</vt:lpstr>
      <vt:lpstr>Hypothesized Impacts of Interoperable Payment Systems: Reducing Coordination and Transaction Costs </vt:lpstr>
      <vt:lpstr>Hypothesized Impacts of Interoperable Payment Systems: Reducing Coordination and Transaction Costs </vt:lpstr>
      <vt:lpstr>Hypothesized Impacts of Interoperable Payment Systems: Competition and Innovation  </vt:lpstr>
      <vt:lpstr>The Value of RCTs as Diagnostic, Learning and Measurement Tool </vt:lpstr>
      <vt:lpstr>The Value of RCTs as Diagnostic and Learning Tool </vt:lpstr>
      <vt:lpstr>The Value of RCTs as Diagnostic and Learning Tool </vt:lpstr>
      <vt:lpstr>Asante sana!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Tudor Vedeanu</dc:creator>
  <cp:lastModifiedBy>Roessler, Philip</cp:lastModifiedBy>
  <cp:revision>47</cp:revision>
  <cp:lastPrinted>2022-10-25T06:26:21Z</cp:lastPrinted>
  <dcterms:created xsi:type="dcterms:W3CDTF">2020-01-08T21:13:28Z</dcterms:created>
  <dcterms:modified xsi:type="dcterms:W3CDTF">2022-10-25T06:26:25Z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</Properties>
</file>

<file path=docProps/thumbnail.jpeg>
</file>